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Lst>
  <p:notesMasterIdLst>
    <p:notesMasterId r:id="rId36"/>
  </p:notesMasterIdLst>
  <p:sldIdLst>
    <p:sldId id="275" r:id="rId23"/>
    <p:sldId id="262" r:id="rId24"/>
    <p:sldId id="276" r:id="rId25"/>
    <p:sldId id="277" r:id="rId26"/>
    <p:sldId id="278" r:id="rId27"/>
    <p:sldId id="279" r:id="rId28"/>
    <p:sldId id="280" r:id="rId29"/>
    <p:sldId id="281" r:id="rId30"/>
    <p:sldId id="257" r:id="rId31"/>
    <p:sldId id="256" r:id="rId32"/>
    <p:sldId id="258" r:id="rId33"/>
    <p:sldId id="269" r:id="rId34"/>
    <p:sldId id="272" r:id="rId35"/>
  </p:sldIdLst>
  <p:sldSz cx="13004800" cy="9753600"/>
  <p:notesSz cx="6858000" cy="9144000"/>
  <p:defaultTextStyle>
    <a:defPPr>
      <a:defRPr lang="en-US"/>
    </a:defPPr>
    <a:lvl1pPr algn="ctr" rtl="0" fontAlgn="base">
      <a:spcBef>
        <a:spcPct val="0"/>
      </a:spcBef>
      <a:spcAft>
        <a:spcPct val="0"/>
      </a:spcAft>
      <a:defRPr sz="4200" kern="1200">
        <a:solidFill>
          <a:srgbClr val="FFFFFF"/>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200" kern="1200">
        <a:solidFill>
          <a:srgbClr val="FFFFFF"/>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200" kern="1200">
        <a:solidFill>
          <a:srgbClr val="FFFFFF"/>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200" kern="1200">
        <a:solidFill>
          <a:srgbClr val="FFFFFF"/>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200" kern="1200">
        <a:solidFill>
          <a:srgbClr val="FFFFFF"/>
        </a:solidFill>
        <a:latin typeface="Gill Sans" charset="0"/>
        <a:ea typeface="Heiti TC Light" charset="0"/>
        <a:cs typeface="Heiti TC Light" charset="0"/>
        <a:sym typeface="Gill Sans" charset="0"/>
      </a:defRPr>
    </a:lvl5pPr>
    <a:lvl6pPr marL="2286000" algn="l" defTabSz="457200" rtl="0" eaLnBrk="1" latinLnBrk="0" hangingPunct="1">
      <a:defRPr sz="4200" kern="1200">
        <a:solidFill>
          <a:srgbClr val="FFFFFF"/>
        </a:solidFill>
        <a:latin typeface="Gill Sans" charset="0"/>
        <a:ea typeface="Heiti TC Light" charset="0"/>
        <a:cs typeface="Heiti TC Light" charset="0"/>
        <a:sym typeface="Gill Sans" charset="0"/>
      </a:defRPr>
    </a:lvl6pPr>
    <a:lvl7pPr marL="2743200" algn="l" defTabSz="457200" rtl="0" eaLnBrk="1" latinLnBrk="0" hangingPunct="1">
      <a:defRPr sz="4200" kern="1200">
        <a:solidFill>
          <a:srgbClr val="FFFFFF"/>
        </a:solidFill>
        <a:latin typeface="Gill Sans" charset="0"/>
        <a:ea typeface="Heiti TC Light" charset="0"/>
        <a:cs typeface="Heiti TC Light" charset="0"/>
        <a:sym typeface="Gill Sans" charset="0"/>
      </a:defRPr>
    </a:lvl7pPr>
    <a:lvl8pPr marL="3200400" algn="l" defTabSz="457200" rtl="0" eaLnBrk="1" latinLnBrk="0" hangingPunct="1">
      <a:defRPr sz="4200" kern="1200">
        <a:solidFill>
          <a:srgbClr val="FFFFFF"/>
        </a:solidFill>
        <a:latin typeface="Gill Sans" charset="0"/>
        <a:ea typeface="Heiti TC Light" charset="0"/>
        <a:cs typeface="Heiti TC Light" charset="0"/>
        <a:sym typeface="Gill Sans" charset="0"/>
      </a:defRPr>
    </a:lvl8pPr>
    <a:lvl9pPr marL="3657600" algn="l" defTabSz="457200" rtl="0" eaLnBrk="1" latinLnBrk="0" hangingPunct="1">
      <a:defRPr sz="4200" kern="1200">
        <a:solidFill>
          <a:srgbClr val="FFFFFF"/>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20" y="-408"/>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560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151353"/>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now that we have a little understanding of Abstraction, can we start to quantify it, can we ask how abstract is a piece of artwork, or how much art in the History of Art is abstract?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...one surprising thing is that we find the "Time of Realism" is actually a very short amount of time in the history of art, only about 13% of recorded Art History.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7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when we look at abstract art, maybe we're not looking so much at some strange modern break from the past, but rather a return to the normal state of art.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9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Venus of </a:t>
            </a:r>
            <a:r>
              <a:rPr lang="en-US" sz="2000" dirty="0" err="1" smtClean="0">
                <a:latin typeface="Lucida Grande" charset="0"/>
                <a:cs typeface="Lucida Grande" charset="0"/>
                <a:sym typeface="Lucida Grande" charset="0"/>
              </a:rPr>
              <a:t>Hohle</a:t>
            </a:r>
            <a:r>
              <a:rPr lang="en-US" sz="2000" dirty="0" smtClean="0">
                <a:latin typeface="Lucida Grande" charset="0"/>
                <a:cs typeface="Lucida Grande" charset="0"/>
                <a:sym typeface="Lucida Grande" charset="0"/>
              </a:rPr>
              <a:t> </a:t>
            </a:r>
            <a:r>
              <a:rPr lang="en-US" sz="2000" dirty="0" err="1" smtClean="0">
                <a:latin typeface="Lucida Grande" charset="0"/>
                <a:cs typeface="Lucida Grande" charset="0"/>
                <a:sym typeface="Lucida Grande" charset="0"/>
              </a:rPr>
              <a:t>Fels</a:t>
            </a:r>
            <a:r>
              <a:rPr lang="en-US" sz="2000" dirty="0" smtClean="0">
                <a:latin typeface="Lucida Grande" charset="0"/>
                <a:cs typeface="Lucida Grande" charset="0"/>
                <a:sym typeface="Lucida Grande" charset="0"/>
              </a:rPr>
              <a:t>, 35-40 thousand years old, </a:t>
            </a:r>
            <a:r>
              <a:rPr lang="en-US" sz="2000" dirty="0" err="1" smtClean="0">
                <a:latin typeface="Lucida Grande" charset="0"/>
                <a:cs typeface="Lucida Grande" charset="0"/>
                <a:sym typeface="Lucida Grande" charset="0"/>
              </a:rPr>
              <a:t>Mamoth</a:t>
            </a:r>
            <a:r>
              <a:rPr lang="en-US" sz="2000" dirty="0" smtClean="0">
                <a:latin typeface="Lucida Grande" charset="0"/>
                <a:cs typeface="Lucida Grande" charset="0"/>
                <a:sym typeface="Lucida Grande" charset="0"/>
              </a:rPr>
              <a:t> Ivory, Germany</a:t>
            </a:r>
          </a:p>
          <a:p>
            <a:r>
              <a:rPr lang="en-US" sz="2000" dirty="0" smtClean="0">
                <a:latin typeface="Lucida Grande" charset="0"/>
                <a:cs typeface="Lucida Grande" charset="0"/>
                <a:sym typeface="Lucida Grande" charset="0"/>
              </a:rPr>
              <a:t>Venus of </a:t>
            </a:r>
            <a:r>
              <a:rPr lang="en-US" sz="2000" dirty="0" err="1" smtClean="0">
                <a:latin typeface="Lucida Grande" charset="0"/>
                <a:cs typeface="Lucida Grande" charset="0"/>
                <a:sym typeface="Lucida Grande" charset="0"/>
              </a:rPr>
              <a:t>Willendorf</a:t>
            </a:r>
            <a:r>
              <a:rPr lang="en-US" sz="2000" dirty="0" smtClean="0">
                <a:latin typeface="Lucida Grande" charset="0"/>
                <a:cs typeface="Lucida Grande" charset="0"/>
                <a:sym typeface="Lucida Grande" charset="0"/>
              </a:rPr>
              <a:t>, 24-26 thousand years old, limestone</a:t>
            </a:r>
          </a:p>
          <a:p>
            <a:r>
              <a:rPr lang="en-US" sz="2000" dirty="0" smtClean="0">
                <a:latin typeface="Lucida Grande" charset="0"/>
                <a:cs typeface="Lucida Grande" charset="0"/>
                <a:sym typeface="Lucida Grande" charset="0"/>
              </a:rPr>
              <a:t>Lascaux Caves, 16 thousand years old, France</a:t>
            </a:r>
          </a:p>
          <a:p>
            <a:r>
              <a:rPr lang="en-US" sz="2000" dirty="0" smtClean="0">
                <a:latin typeface="Lucida Grande" charset="0"/>
                <a:cs typeface="Lucida Grande" charset="0"/>
                <a:sym typeface="Lucida Grande" charset="0"/>
              </a:rPr>
              <a:t>King </a:t>
            </a:r>
            <a:r>
              <a:rPr lang="en-US" sz="2000" dirty="0" err="1" smtClean="0">
                <a:latin typeface="Lucida Grande" charset="0"/>
                <a:cs typeface="Lucida Grande" charset="0"/>
                <a:sym typeface="Lucida Grande" charset="0"/>
              </a:rPr>
              <a:t>Mycerinus</a:t>
            </a:r>
            <a:r>
              <a:rPr lang="en-US" sz="2000" dirty="0" smtClean="0">
                <a:latin typeface="Lucida Grande" charset="0"/>
                <a:cs typeface="Lucida Grande" charset="0"/>
                <a:sym typeface="Lucida Grande" charset="0"/>
              </a:rPr>
              <a:t> and Wife, 4,500 years old, Egypt</a:t>
            </a:r>
          </a:p>
          <a:p>
            <a:r>
              <a:rPr lang="en-US" sz="2000" dirty="0" err="1" smtClean="0">
                <a:latin typeface="Lucida Grande" charset="0"/>
                <a:cs typeface="Lucida Grande" charset="0"/>
                <a:sym typeface="Lucida Grande" charset="0"/>
              </a:rPr>
              <a:t>Discobolus</a:t>
            </a:r>
            <a:r>
              <a:rPr lang="en-US" sz="2000" dirty="0" smtClean="0">
                <a:latin typeface="Lucida Grande" charset="0"/>
                <a:cs typeface="Lucida Grande" charset="0"/>
                <a:sym typeface="Lucida Grande" charset="0"/>
              </a:rPr>
              <a:t>, 2,500 years old, Greece</a:t>
            </a:r>
          </a:p>
          <a:p>
            <a:r>
              <a:rPr lang="en-US" sz="2000" dirty="0" smtClean="0">
                <a:latin typeface="Lucida Grande" charset="0"/>
                <a:cs typeface="Lucida Grande" charset="0"/>
                <a:sym typeface="Lucida Grande" charset="0"/>
              </a:rPr>
              <a:t>Leonardo Da Vinci, Madonna and Child with a Pomegranate, 1469, Italy</a:t>
            </a:r>
          </a:p>
          <a:p>
            <a:r>
              <a:rPr lang="en-US" sz="2000" dirty="0" smtClean="0">
                <a:latin typeface="Lucida Grande" charset="0"/>
                <a:cs typeface="Lucida Grande" charset="0"/>
                <a:sym typeface="Lucida Grande" charset="0"/>
              </a:rPr>
              <a:t>Michelangelo, David, 1501-1504, Italy</a:t>
            </a:r>
          </a:p>
          <a:p>
            <a:r>
              <a:rPr lang="en-US" sz="2000" dirty="0" smtClean="0">
                <a:latin typeface="Lucida Grande" charset="0"/>
                <a:cs typeface="Lucida Grande" charset="0"/>
                <a:sym typeface="Lucida Grande" charset="0"/>
              </a:rPr>
              <a:t>Picasso, </a:t>
            </a:r>
            <a:r>
              <a:rPr lang="en-US" sz="2000" dirty="0" err="1" smtClean="0">
                <a:latin typeface="Lucida Grande" charset="0"/>
                <a:cs typeface="Lucida Grande" charset="0"/>
                <a:sym typeface="Lucida Grande" charset="0"/>
              </a:rPr>
              <a:t>Vollard</a:t>
            </a:r>
            <a:r>
              <a:rPr lang="en-US" sz="2000" dirty="0" smtClean="0">
                <a:latin typeface="Lucida Grande" charset="0"/>
                <a:cs typeface="Lucida Grande" charset="0"/>
                <a:sym typeface="Lucida Grande" charset="0"/>
              </a:rPr>
              <a:t>, 1910, France</a:t>
            </a:r>
          </a:p>
          <a:p>
            <a:r>
              <a:rPr lang="en-US" sz="2000" dirty="0" smtClean="0">
                <a:latin typeface="Lucida Grande" charset="0"/>
                <a:cs typeface="Lucida Grande" charset="0"/>
                <a:sym typeface="Lucida Grande" charset="0"/>
              </a:rPr>
              <a:t>Picasso, Guernica, 1937, Spain</a:t>
            </a:r>
          </a:p>
          <a:p>
            <a:r>
              <a:rPr lang="en-US" sz="2000" dirty="0" smtClean="0">
                <a:latin typeface="Lucida Grande" charset="0"/>
                <a:cs typeface="Lucida Grande" charset="0"/>
                <a:sym typeface="Lucida Grande" charset="0"/>
              </a:rPr>
              <a:t>Piet Mondrian, Broadway Boogie </a:t>
            </a:r>
            <a:r>
              <a:rPr lang="en-US" sz="2000" dirty="0" err="1" smtClean="0">
                <a:latin typeface="Lucida Grande" charset="0"/>
                <a:cs typeface="Lucida Grande" charset="0"/>
                <a:sym typeface="Lucida Grande" charset="0"/>
              </a:rPr>
              <a:t>Woogie</a:t>
            </a:r>
            <a:r>
              <a:rPr lang="en-US" sz="2000" dirty="0" smtClean="0">
                <a:latin typeface="Lucida Grande" charset="0"/>
                <a:cs typeface="Lucida Grande" charset="0"/>
                <a:sym typeface="Lucida Grande" charset="0"/>
              </a:rPr>
              <a:t>, 1940</a:t>
            </a:r>
          </a:p>
          <a:p>
            <a:r>
              <a:rPr lang="en-US" sz="2000" dirty="0" smtClean="0">
                <a:latin typeface="Lucida Grande" charset="0"/>
                <a:cs typeface="Lucida Grande" charset="0"/>
                <a:sym typeface="Lucida Grande" charset="0"/>
              </a:rPr>
              <a:t>Jackson Pollock, Lavender Mist, 1950, New York</a:t>
            </a:r>
          </a:p>
          <a:p>
            <a:r>
              <a:rPr lang="en-US" sz="2000" dirty="0" smtClean="0">
                <a:latin typeface="Lucida Grande" charset="0"/>
                <a:cs typeface="Lucida Grande" charset="0"/>
                <a:sym typeface="Lucida Grande" charset="0"/>
              </a:rPr>
              <a:t>Louise Nevelson, Untitled, 1950, painted wood, New York</a:t>
            </a:r>
            <a:endParaRPr lang="en-US" sz="20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Even if you're not completely confident about what abstraction is, I'm guessing you would still tell me the painting on the left is realistic, and the one on the right is abstract.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And same with these two sculptures, I'm pretty sure everyone would agree that the one on the left is realistic and the one on the </a:t>
            </a:r>
            <a:r>
              <a:rPr lang="en-US" sz="2000" dirty="0" smtClean="0">
                <a:latin typeface="Lucida Grande" charset="0"/>
                <a:cs typeface="Lucida Grande" charset="0"/>
                <a:sym typeface="Lucida Grande" charset="0"/>
              </a:rPr>
              <a:t>right </a:t>
            </a:r>
            <a:r>
              <a:rPr lang="en-US" sz="2000" dirty="0">
                <a:latin typeface="Lucida Grande" charset="0"/>
                <a:cs typeface="Lucida Grande" charset="0"/>
                <a:sym typeface="Lucida Grande" charset="0"/>
              </a:rPr>
              <a:t>is abstract.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since not all artwork fits neatly into pure Abstraction and pure Realism, and it might be easier to imagine a spectrum between these two.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And you could probably decide on a specific place for every piece of art on this spectrum.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And even argue that of any two pieces one is more or less abstract than another.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We can also take two artworks from very different time periods and say they have perhaps the same or similar level of abstraction. Compare Picasso's Guernica with the cave paintings from Lascaux and notice the similar abstract composition of bulls and horses, even though there is over 17,000 years of history between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If we stretch the history of art out in a timeline we can maybe begin to start calling certain time periods a "Time of Abstraction" and other time periods "A Time of Realism". Around 4 1/2 thousand years ago the Egyptians started creating very realistic portraits of men and women and this continued on through the Renaissance to ever more realistic depictions of humanity.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If we tried to draw a line, and call certain time periods a "Time of Abstraction" and other time periods "A Time of Realism"...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66623297"/>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1506547"/>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994680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0297227"/>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03594959"/>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51657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749918"/>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2358150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912073"/>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211513"/>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3913691"/>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27276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9291631"/>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0229829"/>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9774543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693108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32671939"/>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7846705"/>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1405808"/>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258682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155330"/>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8309932"/>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957783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0521340"/>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7159999"/>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54000"/>
            <a:ext cx="2616200" cy="822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54000"/>
            <a:ext cx="7696200" cy="822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2564071"/>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98963233"/>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5043888"/>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08846623"/>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2379801"/>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7241592"/>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488044"/>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74017"/>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851385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2705771"/>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5640951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965725"/>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54000"/>
            <a:ext cx="2616200" cy="822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54000"/>
            <a:ext cx="7696200" cy="822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4628880"/>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77915545"/>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82378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71591717"/>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8298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333277"/>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4892411"/>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4686439"/>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46741"/>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80532882"/>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27599751"/>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57972750"/>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501739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54000"/>
            <a:ext cx="2616200" cy="822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54000"/>
            <a:ext cx="7696200" cy="822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6411928"/>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59837572"/>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880590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3715196"/>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649701"/>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740826"/>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5543449"/>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019784"/>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1706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26569719"/>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7353740"/>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1328269"/>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54000"/>
            <a:ext cx="2616200" cy="822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54000"/>
            <a:ext cx="7696200" cy="822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276087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682947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2784748"/>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01355397"/>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2266059"/>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9999381"/>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324805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6783963"/>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42714"/>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09721065"/>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0206070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0063392"/>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791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7913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888689"/>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51581116"/>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0610161"/>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08024342"/>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49022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44900" y="49022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4361690"/>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776473"/>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846655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8714887"/>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166469"/>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5840207"/>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0877276"/>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328561"/>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35550" y="1524000"/>
            <a:ext cx="1466850" cy="668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35000" y="1524000"/>
            <a:ext cx="424815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0121248"/>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45311374"/>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269441"/>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63527263"/>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869513"/>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2700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411604"/>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4671699"/>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732478239"/>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65566"/>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0560347"/>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9966595"/>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1802070"/>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0930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093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256409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58480912"/>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590643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52934392"/>
      </p:ext>
    </p:extLst>
  </p:cSld>
  <p:clrMapOvr>
    <a:masterClrMapping/>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9628911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1723632"/>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3088929"/>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5216241"/>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612861"/>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5484561"/>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289049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9645683"/>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4533893"/>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7616216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5010455"/>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7455644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61743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43012462"/>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49022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44900" y="49022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7445549"/>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2611051"/>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6756817"/>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35401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5104811"/>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7338650"/>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1590138"/>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35550" y="1524000"/>
            <a:ext cx="1466850" cy="668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35000" y="1524000"/>
            <a:ext cx="4248150" cy="668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1722431"/>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918203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59030431"/>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113301"/>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8416191"/>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6222918"/>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548728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4670225"/>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368637"/>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1650373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2397529"/>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215943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7669356"/>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54000"/>
            <a:ext cx="2616200" cy="822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54000"/>
            <a:ext cx="7696200" cy="822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8110581"/>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598819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328277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5526930"/>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4450245"/>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4283456"/>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9857324"/>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69593"/>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92647551"/>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22846966"/>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43926117"/>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84459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5104145"/>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54444683"/>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1795194"/>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3550820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003820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328481"/>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639734"/>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0121"/>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8150971"/>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4091503"/>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93382863"/>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6251392"/>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791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7913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4071600"/>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61873479"/>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535141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6832363"/>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81887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596240"/>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05438459"/>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1486230"/>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1452630"/>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0689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2399411"/>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10427695"/>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888786"/>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81215025"/>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66227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9313399"/>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934432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806446"/>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634659"/>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6667596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81519652"/>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0433019"/>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2131506"/>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33912659"/>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8577827"/>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1215700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5684010"/>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291384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74909"/>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083806"/>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624572"/>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44101226"/>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646868"/>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5755725"/>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017624"/>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8616444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73363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86314436"/>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3564753"/>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2622672"/>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5029366"/>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9137562"/>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27679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0762959"/>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6134218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866804"/>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2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2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4200946"/>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0748743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302230"/>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115949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956630"/>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5727318"/>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6724389"/>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5786372"/>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31855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0356436"/>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775837"/>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7848476"/>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423547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44726468"/>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0267055"/>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3428847"/>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83003402"/>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1220272"/>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143720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645982"/>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507211"/>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47073501"/>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1636979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7093902"/>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8092424"/>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00254435"/>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27158703"/>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653554"/>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71096057"/>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8236648"/>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005118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1757664"/>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774284"/>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2063042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41862854"/>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2903578"/>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54000"/>
            <a:ext cx="2925762"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54000"/>
            <a:ext cx="8624888" cy="8458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645602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theme" Target="../theme/theme16.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7.xml"/><Relationship Id="rId12" Type="http://schemas.openxmlformats.org/officeDocument/2006/relationships/theme" Target="../theme/theme17.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8.xml"/><Relationship Id="rId12" Type="http://schemas.openxmlformats.org/officeDocument/2006/relationships/theme" Target="../theme/theme18.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09.xml"/><Relationship Id="rId12" Type="http://schemas.openxmlformats.org/officeDocument/2006/relationships/theme" Target="../theme/theme19.xml"/><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slideLayout" Target="../slideLayouts/slideLayout203.xml"/><Relationship Id="rId6" Type="http://schemas.openxmlformats.org/officeDocument/2006/relationships/slideLayout" Target="../slideLayouts/slideLayout204.xml"/><Relationship Id="rId7" Type="http://schemas.openxmlformats.org/officeDocument/2006/relationships/slideLayout" Target="../slideLayouts/slideLayout205.xml"/><Relationship Id="rId8" Type="http://schemas.openxmlformats.org/officeDocument/2006/relationships/slideLayout" Target="../slideLayouts/slideLayout206.xml"/><Relationship Id="rId9" Type="http://schemas.openxmlformats.org/officeDocument/2006/relationships/slideLayout" Target="../slideLayouts/slideLayout207.xml"/><Relationship Id="rId10"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0.xml"/><Relationship Id="rId12" Type="http://schemas.openxmlformats.org/officeDocument/2006/relationships/theme" Target="../theme/theme20.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1.xml"/><Relationship Id="rId12" Type="http://schemas.openxmlformats.org/officeDocument/2006/relationships/theme" Target="../theme/theme21.xml"/><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2.xml"/><Relationship Id="rId12" Type="http://schemas.openxmlformats.org/officeDocument/2006/relationships/theme" Target="../theme/theme2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1266" name="Rectangle 2"/>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3314" name="Rectangle 2"/>
          <p:cNvSpPr>
            <a:spLocks noGrp="1" noChangeArrowheads="1"/>
          </p:cNvSpPr>
          <p:nvPr>
            <p:ph type="body" idx="1"/>
          </p:nvPr>
        </p:nvSpPr>
        <p:spPr bwMode="auto">
          <a:xfrm>
            <a:off x="7772400" y="2768600"/>
            <a:ext cx="39624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4338" name="Rectangle 2"/>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body" idx="1"/>
          </p:nvPr>
        </p:nvSpPr>
        <p:spPr bwMode="auto">
          <a:xfrm>
            <a:off x="635000" y="4902200"/>
            <a:ext cx="58674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6386" name="Rectangle 2"/>
          <p:cNvSpPr>
            <a:spLocks noGrp="1" noChangeArrowheads="1"/>
          </p:cNvSpPr>
          <p:nvPr>
            <p:ph type="title"/>
          </p:nvPr>
        </p:nvSpPr>
        <p:spPr bwMode="auto">
          <a:xfrm>
            <a:off x="635000" y="1524000"/>
            <a:ext cx="58674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noGrp="1" noChangeArrowheads="1"/>
          </p:cNvSpPr>
          <p:nvPr>
            <p:ph type="body" idx="1"/>
          </p:nvPr>
        </p:nvSpPr>
        <p:spPr bwMode="auto">
          <a:xfrm>
            <a:off x="1270000" y="1270000"/>
            <a:ext cx="10464800" cy="721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838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843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body" idx="1"/>
          </p:nvPr>
        </p:nvSpPr>
        <p:spPr bwMode="auto">
          <a:xfrm>
            <a:off x="635000" y="4902200"/>
            <a:ext cx="58674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9458" name="Rectangle 2"/>
          <p:cNvSpPr>
            <a:spLocks noGrp="1" noChangeArrowheads="1"/>
          </p:cNvSpPr>
          <p:nvPr>
            <p:ph type="title"/>
          </p:nvPr>
        </p:nvSpPr>
        <p:spPr bwMode="auto">
          <a:xfrm>
            <a:off x="635000" y="1524000"/>
            <a:ext cx="58674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7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20482"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1270000" y="2971800"/>
            <a:ext cx="10464800" cy="381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409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512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6146" name="Rectangle 2"/>
          <p:cNvSpPr>
            <a:spLocks noGrp="1" noChangeArrowheads="1"/>
          </p:cNvSpPr>
          <p:nvPr>
            <p:ph type="body" idx="1"/>
          </p:nvPr>
        </p:nvSpPr>
        <p:spPr bwMode="auto">
          <a:xfrm>
            <a:off x="1270000" y="50292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717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819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ransition xmlns:p14="http://schemas.microsoft.com/office/powerpoint/2010/mai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400">
          <a:solidFill>
            <a:schemeClr val="tx1"/>
          </a:solidFill>
          <a:latin typeface="Gill Sans" charset="0"/>
          <a:ea typeface="Heiti TC Light" charset="0"/>
          <a:cs typeface="Heiti T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7.jpeg"/><Relationship Id="rId13" Type="http://schemas.openxmlformats.org/officeDocument/2006/relationships/image" Target="../media/image4.jpeg"/><Relationship Id="rId14"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 Id="rId3" Type="http://schemas.openxmlformats.org/officeDocument/2006/relationships/slideLayout" Target="../slideLayouts/slideLayout57.xml"/><Relationship Id="rId4" Type="http://schemas.openxmlformats.org/officeDocument/2006/relationships/notesSlide" Target="../notesSlides/notesSlide9.xml"/><Relationship Id="rId5" Type="http://schemas.openxmlformats.org/officeDocument/2006/relationships/image" Target="../media/image9.jpeg"/><Relationship Id="rId6" Type="http://schemas.openxmlformats.org/officeDocument/2006/relationships/image" Target="../media/image3.jpeg"/><Relationship Id="rId7" Type="http://schemas.openxmlformats.org/officeDocument/2006/relationships/image" Target="../media/image5.jpeg"/><Relationship Id="rId8" Type="http://schemas.openxmlformats.org/officeDocument/2006/relationships/image" Target="../media/image8.jpeg"/><Relationship Id="rId9" Type="http://schemas.openxmlformats.org/officeDocument/2006/relationships/image" Target="../media/image11.jpeg"/><Relationship Id="rId10"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audio" Target="../media/media10.wav"/><Relationship Id="rId4" Type="http://schemas.openxmlformats.org/officeDocument/2006/relationships/slideLayout" Target="../slideLayouts/slideLayout68.xml"/><Relationship Id="rId5" Type="http://schemas.openxmlformats.org/officeDocument/2006/relationships/notesSlide" Target="../notesSlides/notesSlide10.xml"/><Relationship Id="rId6" Type="http://schemas.openxmlformats.org/officeDocument/2006/relationships/oleObject" Target="../embeddings/oleObject1.bin"/><Relationship Id="rId7" Type="http://schemas.openxmlformats.org/officeDocument/2006/relationships/image" Target="../media/image14.png"/><Relationship Id="rId8" Type="http://schemas.openxmlformats.org/officeDocument/2006/relationships/image" Target="../media/image2.png"/><Relationship Id="rId1" Type="http://schemas.openxmlformats.org/officeDocument/2006/relationships/vmlDrawing" Target="../drawings/vmlDrawing1.vml"/><Relationship Id="rId2" Type="http://schemas.microsoft.com/office/2007/relationships/media"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notesSlide" Target="../notesSlides/notesSlide11.xml"/><Relationship Id="rId5" Type="http://schemas.openxmlformats.org/officeDocument/2006/relationships/image" Target="../media/image15.jpeg"/><Relationship Id="rId6" Type="http://schemas.openxmlformats.org/officeDocument/2006/relationships/image" Target="../media/image2.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3.xml"/><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4.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5.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6.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notesSlide" Target="../notesSlides/notesSlide7.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7.jpeg"/><Relationship Id="rId13" Type="http://schemas.openxmlformats.org/officeDocument/2006/relationships/image" Target="../media/image4.jpeg"/><Relationship Id="rId14"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 Id="rId3" Type="http://schemas.openxmlformats.org/officeDocument/2006/relationships/slideLayout" Target="../slideLayouts/slideLayout46.xml"/><Relationship Id="rId4" Type="http://schemas.openxmlformats.org/officeDocument/2006/relationships/notesSlide" Target="../notesSlides/notesSlide8.xml"/><Relationship Id="rId5" Type="http://schemas.openxmlformats.org/officeDocument/2006/relationships/image" Target="../media/image9.jpeg"/><Relationship Id="rId6" Type="http://schemas.openxmlformats.org/officeDocument/2006/relationships/image" Target="../media/image3.jpeg"/><Relationship Id="rId7" Type="http://schemas.openxmlformats.org/officeDocument/2006/relationships/image" Target="../media/image5.jpeg"/><Relationship Id="rId8" Type="http://schemas.openxmlformats.org/officeDocument/2006/relationships/image" Target="../media/image8.jpeg"/><Relationship Id="rId9" Type="http://schemas.openxmlformats.org/officeDocument/2006/relationships/image" Target="../media/image11.jpeg"/><Relationship Id="rId10"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553" name="Rectangle 1"/>
          <p:cNvSpPr>
            <a:spLocks/>
          </p:cNvSpPr>
          <p:nvPr/>
        </p:nvSpPr>
        <p:spPr bwMode="auto">
          <a:xfrm>
            <a:off x="3557588" y="4137025"/>
            <a:ext cx="58801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a:solidFill>
                  <a:srgbClr val="DCD5CA"/>
                </a:solidFill>
                <a:ea typeface="ＭＳ Ｐゴシック" charset="0"/>
                <a:cs typeface="Gill Sans" charset="0"/>
              </a:rPr>
              <a:t>Abstraction</a:t>
            </a:r>
          </a:p>
        </p:txBody>
      </p:sp>
    </p:spTree>
  </p:cSld>
  <p:clrMapOvr>
    <a:masterClrMapping/>
  </p:clrMapOvr>
  <p:transition xmlns:p14="http://schemas.microsoft.com/office/powerpoint/2010/main" advTm="5917"/>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p:cNvSpPr>
          <p:nvPr/>
        </p:nvSpPr>
        <p:spPr bwMode="auto">
          <a:xfrm>
            <a:off x="63500" y="38100"/>
            <a:ext cx="10668000" cy="1955800"/>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41986" name="Rectangle 2"/>
          <p:cNvSpPr>
            <a:spLocks/>
          </p:cNvSpPr>
          <p:nvPr/>
        </p:nvSpPr>
        <p:spPr bwMode="auto">
          <a:xfrm>
            <a:off x="10693400" y="38100"/>
            <a:ext cx="1397000" cy="1955800"/>
          </a:xfrm>
          <a:prstGeom prst="rect">
            <a:avLst/>
          </a:prstGeom>
          <a:solidFill>
            <a:srgbClr val="91AA58"/>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41987" name="Rectangle 3"/>
          <p:cNvSpPr>
            <a:spLocks/>
          </p:cNvSpPr>
          <p:nvPr/>
        </p:nvSpPr>
        <p:spPr bwMode="auto">
          <a:xfrm>
            <a:off x="12090400" y="63500"/>
            <a:ext cx="50800" cy="1841500"/>
          </a:xfrm>
          <a:prstGeom prst="rect">
            <a:avLst/>
          </a:prstGeom>
          <a:solidFill>
            <a:schemeClr val="accent1"/>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pic>
        <p:nvPicPr>
          <p:cNvPr id="419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2525713"/>
            <a:ext cx="1666875"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19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6959600"/>
            <a:ext cx="1854200"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19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950" y="6959600"/>
            <a:ext cx="1927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199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6888" y="2828925"/>
            <a:ext cx="191928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1992" name="Line 8"/>
          <p:cNvSpPr>
            <a:spLocks noChangeShapeType="1"/>
          </p:cNvSpPr>
          <p:nvPr/>
        </p:nvSpPr>
        <p:spPr bwMode="auto">
          <a:xfrm>
            <a:off x="79375" y="2019300"/>
            <a:ext cx="1139825" cy="0"/>
          </a:xfrm>
          <a:prstGeom prst="line">
            <a:avLst/>
          </a:prstGeom>
          <a:noFill/>
          <a:ln w="381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993" name="Line 9"/>
          <p:cNvSpPr>
            <a:spLocks noChangeShapeType="1"/>
          </p:cNvSpPr>
          <p:nvPr/>
        </p:nvSpPr>
        <p:spPr bwMode="auto">
          <a:xfrm>
            <a:off x="1917700" y="18415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994" name="Line 10"/>
          <p:cNvSpPr>
            <a:spLocks noChangeShapeType="1"/>
          </p:cNvSpPr>
          <p:nvPr/>
        </p:nvSpPr>
        <p:spPr bwMode="auto">
          <a:xfrm>
            <a:off x="12153900" y="914400"/>
            <a:ext cx="0" cy="1143000"/>
          </a:xfrm>
          <a:prstGeom prst="line">
            <a:avLst/>
          </a:prstGeom>
          <a:noFill/>
          <a:ln w="381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995" name="Rectangle 11"/>
          <p:cNvSpPr>
            <a:spLocks/>
          </p:cNvSpPr>
          <p:nvPr/>
        </p:nvSpPr>
        <p:spPr bwMode="auto">
          <a:xfrm>
            <a:off x="165100" y="1066800"/>
            <a:ext cx="353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4000">
                <a:solidFill>
                  <a:srgbClr val="EDE6BB"/>
                </a:solidFill>
                <a:ea typeface="ＭＳ Ｐゴシック" charset="0"/>
                <a:cs typeface="Gill Sans" charset="0"/>
              </a:rPr>
              <a:t>35,000 years ago</a:t>
            </a:r>
          </a:p>
        </p:txBody>
      </p:sp>
      <p:sp>
        <p:nvSpPr>
          <p:cNvPr id="41996" name="Rectangle 12"/>
          <p:cNvSpPr>
            <a:spLocks/>
          </p:cNvSpPr>
          <p:nvPr/>
        </p:nvSpPr>
        <p:spPr bwMode="auto">
          <a:xfrm>
            <a:off x="11504613" y="349250"/>
            <a:ext cx="1270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38100" tIns="38100" rIns="38100" bIns="38100" anchor="ctr"/>
          <a:lstStyle/>
          <a:p>
            <a:r>
              <a:rPr lang="en-US" sz="2800">
                <a:solidFill>
                  <a:srgbClr val="F8CCCC"/>
                </a:solidFill>
                <a:ea typeface="ＭＳ Ｐゴシック" charset="0"/>
                <a:cs typeface="Gill Sans" charset="0"/>
              </a:rPr>
              <a:t>Today</a:t>
            </a:r>
          </a:p>
        </p:txBody>
      </p:sp>
      <p:sp>
        <p:nvSpPr>
          <p:cNvPr id="41997" name="Line 13"/>
          <p:cNvSpPr>
            <a:spLocks noChangeShapeType="1"/>
          </p:cNvSpPr>
          <p:nvPr/>
        </p:nvSpPr>
        <p:spPr bwMode="auto">
          <a:xfrm>
            <a:off x="10693400" y="1879600"/>
            <a:ext cx="12700" cy="482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998" name="Rectangle 14"/>
          <p:cNvSpPr>
            <a:spLocks/>
          </p:cNvSpPr>
          <p:nvPr/>
        </p:nvSpPr>
        <p:spPr bwMode="auto">
          <a:xfrm>
            <a:off x="9963150" y="1301750"/>
            <a:ext cx="808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800">
                <a:solidFill>
                  <a:srgbClr val="EDE6BB"/>
                </a:solidFill>
                <a:ea typeface="ＭＳ Ｐゴシック" charset="0"/>
                <a:cs typeface="Gill Sans" charset="0"/>
              </a:rPr>
              <a:t>-4.5k</a:t>
            </a:r>
          </a:p>
        </p:txBody>
      </p:sp>
      <p:sp>
        <p:nvSpPr>
          <p:cNvPr id="41999" name="Line 15"/>
          <p:cNvSpPr>
            <a:spLocks noChangeShapeType="1"/>
          </p:cNvSpPr>
          <p:nvPr/>
        </p:nvSpPr>
        <p:spPr bwMode="auto">
          <a:xfrm>
            <a:off x="56515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00" name="Rectangle 16"/>
          <p:cNvSpPr>
            <a:spLocks/>
          </p:cNvSpPr>
          <p:nvPr/>
        </p:nvSpPr>
        <p:spPr bwMode="auto">
          <a:xfrm>
            <a:off x="5189538" y="1076325"/>
            <a:ext cx="9588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3800">
                <a:solidFill>
                  <a:srgbClr val="EDE6BB"/>
                </a:solidFill>
                <a:ea typeface="ＭＳ Ｐゴシック" charset="0"/>
                <a:cs typeface="Gill Sans" charset="0"/>
              </a:rPr>
              <a:t>-20k</a:t>
            </a:r>
          </a:p>
        </p:txBody>
      </p:sp>
      <p:sp>
        <p:nvSpPr>
          <p:cNvPr id="42001" name="Line 17"/>
          <p:cNvSpPr>
            <a:spLocks noChangeShapeType="1"/>
          </p:cNvSpPr>
          <p:nvPr/>
        </p:nvSpPr>
        <p:spPr bwMode="auto">
          <a:xfrm flipH="1">
            <a:off x="8826500" y="2362200"/>
            <a:ext cx="1879600" cy="2133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02" name="Line 18"/>
          <p:cNvSpPr>
            <a:spLocks noChangeShapeType="1"/>
          </p:cNvSpPr>
          <p:nvPr/>
        </p:nvSpPr>
        <p:spPr bwMode="auto">
          <a:xfrm>
            <a:off x="11341100" y="1879600"/>
            <a:ext cx="12700" cy="520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03" name="Rectangle 19"/>
          <p:cNvSpPr>
            <a:spLocks/>
          </p:cNvSpPr>
          <p:nvPr/>
        </p:nvSpPr>
        <p:spPr bwMode="auto">
          <a:xfrm>
            <a:off x="6535738" y="1130300"/>
            <a:ext cx="866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3400">
                <a:solidFill>
                  <a:srgbClr val="EDE6BB"/>
                </a:solidFill>
                <a:ea typeface="ＭＳ Ｐゴシック" charset="0"/>
                <a:cs typeface="Gill Sans" charset="0"/>
              </a:rPr>
              <a:t>-16k</a:t>
            </a:r>
          </a:p>
        </p:txBody>
      </p:sp>
      <p:pic>
        <p:nvPicPr>
          <p:cNvPr id="42004"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7725" y="2600325"/>
            <a:ext cx="2579688"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2005"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100" y="6654800"/>
            <a:ext cx="1687513"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2006" name="Line 22"/>
          <p:cNvSpPr>
            <a:spLocks noChangeShapeType="1"/>
          </p:cNvSpPr>
          <p:nvPr/>
        </p:nvSpPr>
        <p:spPr bwMode="auto">
          <a:xfrm flipH="1">
            <a:off x="9055100" y="2387600"/>
            <a:ext cx="2311400" cy="26035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200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900" y="5448300"/>
            <a:ext cx="20177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2008" name="Line 24"/>
          <p:cNvSpPr>
            <a:spLocks noChangeShapeType="1"/>
          </p:cNvSpPr>
          <p:nvPr/>
        </p:nvSpPr>
        <p:spPr bwMode="auto">
          <a:xfrm>
            <a:off x="69596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09" name="Rectangle 25"/>
          <p:cNvSpPr>
            <a:spLocks/>
          </p:cNvSpPr>
          <p:nvPr/>
        </p:nvSpPr>
        <p:spPr bwMode="auto">
          <a:xfrm>
            <a:off x="10852150" y="1365250"/>
            <a:ext cx="654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200">
                <a:solidFill>
                  <a:srgbClr val="EDE6BB"/>
                </a:solidFill>
                <a:ea typeface="ＭＳ Ｐゴシック" charset="0"/>
                <a:cs typeface="Gill Sans" charset="0"/>
              </a:rPr>
              <a:t>-2.5k</a:t>
            </a:r>
          </a:p>
        </p:txBody>
      </p:sp>
      <p:sp>
        <p:nvSpPr>
          <p:cNvPr id="42010" name="Rectangle 26"/>
          <p:cNvSpPr>
            <a:spLocks/>
          </p:cNvSpPr>
          <p:nvPr/>
        </p:nvSpPr>
        <p:spPr bwMode="auto">
          <a:xfrm>
            <a:off x="11571288" y="1358900"/>
            <a:ext cx="41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000">
                <a:solidFill>
                  <a:srgbClr val="EDE6BB"/>
                </a:solidFill>
                <a:ea typeface="ＭＳ Ｐゴシック" charset="0"/>
                <a:cs typeface="Gill Sans" charset="0"/>
              </a:rPr>
              <a:t>-1k</a:t>
            </a:r>
          </a:p>
        </p:txBody>
      </p:sp>
      <p:sp>
        <p:nvSpPr>
          <p:cNvPr id="42011" name="Line 27"/>
          <p:cNvSpPr>
            <a:spLocks noChangeShapeType="1"/>
          </p:cNvSpPr>
          <p:nvPr/>
        </p:nvSpPr>
        <p:spPr bwMode="auto">
          <a:xfrm>
            <a:off x="12001500" y="18796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12" name="Line 28"/>
          <p:cNvSpPr>
            <a:spLocks noChangeShapeType="1"/>
          </p:cNvSpPr>
          <p:nvPr/>
        </p:nvSpPr>
        <p:spPr bwMode="auto">
          <a:xfrm>
            <a:off x="12128500" y="1879600"/>
            <a:ext cx="12700" cy="25400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13" name="Rectangle 29"/>
          <p:cNvSpPr>
            <a:spLocks/>
          </p:cNvSpPr>
          <p:nvPr/>
        </p:nvSpPr>
        <p:spPr bwMode="auto">
          <a:xfrm>
            <a:off x="11547475" y="5981700"/>
            <a:ext cx="596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200">
                <a:solidFill>
                  <a:srgbClr val="EDE6BB"/>
                </a:solidFill>
                <a:ea typeface="ＭＳ Ｐゴシック" charset="0"/>
                <a:cs typeface="Gill Sans" charset="0"/>
              </a:rPr>
              <a:t>-100</a:t>
            </a:r>
          </a:p>
        </p:txBody>
      </p:sp>
      <p:sp>
        <p:nvSpPr>
          <p:cNvPr id="42014" name="Line 30"/>
          <p:cNvSpPr>
            <a:spLocks noChangeShapeType="1"/>
          </p:cNvSpPr>
          <p:nvPr/>
        </p:nvSpPr>
        <p:spPr bwMode="auto">
          <a:xfrm flipH="1">
            <a:off x="2501900" y="4495800"/>
            <a:ext cx="6324600" cy="1663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15" name="Line 31"/>
          <p:cNvSpPr>
            <a:spLocks noChangeShapeType="1"/>
          </p:cNvSpPr>
          <p:nvPr/>
        </p:nvSpPr>
        <p:spPr bwMode="auto">
          <a:xfrm flipH="1">
            <a:off x="4827588" y="4978400"/>
            <a:ext cx="4252912" cy="20161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16" name="Line 32"/>
          <p:cNvSpPr>
            <a:spLocks noChangeShapeType="1"/>
          </p:cNvSpPr>
          <p:nvPr/>
        </p:nvSpPr>
        <p:spPr bwMode="auto">
          <a:xfrm flipH="1">
            <a:off x="9093200" y="2425700"/>
            <a:ext cx="2921000" cy="43434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17" name="Line 33"/>
          <p:cNvSpPr>
            <a:spLocks noChangeShapeType="1"/>
          </p:cNvSpPr>
          <p:nvPr/>
        </p:nvSpPr>
        <p:spPr bwMode="auto">
          <a:xfrm>
            <a:off x="1320800" y="2019300"/>
            <a:ext cx="11595100" cy="0"/>
          </a:xfrm>
          <a:prstGeom prst="line">
            <a:avLst/>
          </a:prstGeom>
          <a:noFill/>
          <a:ln w="381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2018"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9913" y="6437313"/>
            <a:ext cx="16256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2019" name="Line 35"/>
          <p:cNvSpPr>
            <a:spLocks noChangeShapeType="1"/>
          </p:cNvSpPr>
          <p:nvPr/>
        </p:nvSpPr>
        <p:spPr bwMode="auto">
          <a:xfrm flipH="1">
            <a:off x="11188700" y="2451100"/>
            <a:ext cx="927100" cy="3911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20" name="Line 36"/>
          <p:cNvSpPr>
            <a:spLocks noChangeShapeType="1"/>
          </p:cNvSpPr>
          <p:nvPr/>
        </p:nvSpPr>
        <p:spPr bwMode="auto">
          <a:xfrm>
            <a:off x="12090400" y="19050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2021"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1350" y="4470400"/>
            <a:ext cx="19653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2022" name="Rectangle 38"/>
          <p:cNvSpPr>
            <a:spLocks/>
          </p:cNvSpPr>
          <p:nvPr/>
        </p:nvSpPr>
        <p:spPr bwMode="auto">
          <a:xfrm>
            <a:off x="12250738" y="4048125"/>
            <a:ext cx="4587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200">
                <a:solidFill>
                  <a:srgbClr val="EDE6BB"/>
                </a:solidFill>
                <a:ea typeface="ＭＳ Ｐゴシック" charset="0"/>
                <a:cs typeface="Gill Sans" charset="0"/>
              </a:rPr>
              <a:t>-60</a:t>
            </a:r>
          </a:p>
        </p:txBody>
      </p:sp>
      <p:sp>
        <p:nvSpPr>
          <p:cNvPr id="42023" name="Rectangle 39"/>
          <p:cNvSpPr>
            <a:spLocks/>
          </p:cNvSpPr>
          <p:nvPr/>
        </p:nvSpPr>
        <p:spPr bwMode="auto">
          <a:xfrm>
            <a:off x="92075" y="222250"/>
            <a:ext cx="5740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38100" tIns="38100" rIns="38100" bIns="38100" anchor="ctr"/>
          <a:lstStyle/>
          <a:p>
            <a:r>
              <a:rPr lang="en-US">
                <a:solidFill>
                  <a:srgbClr val="F8CCCC"/>
                </a:solidFill>
                <a:ea typeface="ＭＳ Ｐゴシック" charset="0"/>
                <a:cs typeface="Gill Sans" charset="0"/>
              </a:rPr>
              <a:t>ART HISTORY (SO FAR)</a:t>
            </a:r>
          </a:p>
        </p:txBody>
      </p:sp>
      <p:sp>
        <p:nvSpPr>
          <p:cNvPr id="42024" name="Line 40"/>
          <p:cNvSpPr>
            <a:spLocks noChangeShapeType="1"/>
          </p:cNvSpPr>
          <p:nvPr/>
        </p:nvSpPr>
        <p:spPr bwMode="auto">
          <a:xfrm flipH="1">
            <a:off x="7131050" y="4546600"/>
            <a:ext cx="3457575" cy="2281238"/>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25" name="Line 41"/>
          <p:cNvSpPr>
            <a:spLocks noChangeShapeType="1"/>
          </p:cNvSpPr>
          <p:nvPr/>
        </p:nvSpPr>
        <p:spPr bwMode="auto">
          <a:xfrm flipH="1">
            <a:off x="4556125" y="2527300"/>
            <a:ext cx="1103313" cy="84137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026" name="Rectangle 42"/>
          <p:cNvSpPr>
            <a:spLocks/>
          </p:cNvSpPr>
          <p:nvPr/>
        </p:nvSpPr>
        <p:spPr bwMode="auto">
          <a:xfrm>
            <a:off x="8132763" y="6411913"/>
            <a:ext cx="598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38100" tIns="38100" rIns="38100" bIns="38100" anchor="ctr">
            <a:spAutoFit/>
          </a:bodyPr>
          <a:lstStyle/>
          <a:p>
            <a:r>
              <a:rPr lang="en-US" sz="2200">
                <a:solidFill>
                  <a:srgbClr val="EDE6BB"/>
                </a:solidFill>
                <a:ea typeface="ＭＳ Ｐゴシック" charset="0"/>
                <a:cs typeface="Gill Sans" charset="0"/>
              </a:rPr>
              <a:t>-500</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2039600" y="8788400"/>
            <a:ext cx="812800" cy="812800"/>
          </a:xfrm>
          <a:prstGeom prst="rect">
            <a:avLst/>
          </a:prstGeom>
        </p:spPr>
      </p:pic>
    </p:spTree>
  </p:cSld>
  <p:clrMapOvr>
    <a:masterClrMapping/>
  </p:clrMapOvr>
  <p:transition xmlns:p14="http://schemas.microsoft.com/office/powerpoint/2010/main" advTm="796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033" name="Line 1"/>
          <p:cNvSpPr>
            <a:spLocks noChangeShapeType="1"/>
          </p:cNvSpPr>
          <p:nvPr/>
        </p:nvSpPr>
        <p:spPr bwMode="auto">
          <a:xfrm>
            <a:off x="1917700" y="1841500"/>
            <a:ext cx="0" cy="1181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34" name="Line 2"/>
          <p:cNvSpPr>
            <a:spLocks noChangeShapeType="1"/>
          </p:cNvSpPr>
          <p:nvPr/>
        </p:nvSpPr>
        <p:spPr bwMode="auto">
          <a:xfrm>
            <a:off x="79375" y="2019300"/>
            <a:ext cx="1139825" cy="0"/>
          </a:xfrm>
          <a:prstGeom prst="line">
            <a:avLst/>
          </a:prstGeom>
          <a:noFill/>
          <a:ln w="381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35" name="Rectangle 3"/>
          <p:cNvSpPr>
            <a:spLocks/>
          </p:cNvSpPr>
          <p:nvPr/>
        </p:nvSpPr>
        <p:spPr bwMode="auto">
          <a:xfrm>
            <a:off x="92075" y="222250"/>
            <a:ext cx="5740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rgbClr val="F8CCCC"/>
                </a:solidFill>
                <a:ea typeface="ＭＳ Ｐゴシック" charset="0"/>
                <a:cs typeface="Gill Sans" charset="0"/>
              </a:rPr>
              <a:t>ART HISTORY (SO FAR)</a:t>
            </a:r>
          </a:p>
        </p:txBody>
      </p:sp>
      <p:sp>
        <p:nvSpPr>
          <p:cNvPr id="44036" name="Rectangle 4"/>
          <p:cNvSpPr>
            <a:spLocks/>
          </p:cNvSpPr>
          <p:nvPr/>
        </p:nvSpPr>
        <p:spPr bwMode="auto">
          <a:xfrm>
            <a:off x="1219200" y="6604000"/>
            <a:ext cx="977900" cy="927100"/>
          </a:xfrm>
          <a:prstGeom prst="rect">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037" name="Rectangle 5"/>
          <p:cNvSpPr>
            <a:spLocks/>
          </p:cNvSpPr>
          <p:nvPr/>
        </p:nvSpPr>
        <p:spPr bwMode="auto">
          <a:xfrm>
            <a:off x="1219200" y="7721600"/>
            <a:ext cx="977900" cy="927100"/>
          </a:xfrm>
          <a:prstGeom prst="rect">
            <a:avLst/>
          </a:prstGeom>
          <a:solidFill>
            <a:srgbClr val="F7989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038" name="Rectangle 6"/>
          <p:cNvSpPr>
            <a:spLocks/>
          </p:cNvSpPr>
          <p:nvPr/>
        </p:nvSpPr>
        <p:spPr bwMode="auto">
          <a:xfrm>
            <a:off x="2547938" y="6724650"/>
            <a:ext cx="36449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rgbClr val="F8CCCC"/>
                </a:solidFill>
                <a:ea typeface="ＭＳ Ｐゴシック" charset="0"/>
                <a:cs typeface="Gill Sans" charset="0"/>
              </a:rPr>
              <a:t>Time of realism</a:t>
            </a:r>
          </a:p>
        </p:txBody>
      </p:sp>
      <p:sp>
        <p:nvSpPr>
          <p:cNvPr id="44039" name="Rectangle 7"/>
          <p:cNvSpPr>
            <a:spLocks/>
          </p:cNvSpPr>
          <p:nvPr/>
        </p:nvSpPr>
        <p:spPr bwMode="auto">
          <a:xfrm>
            <a:off x="2547938" y="7842250"/>
            <a:ext cx="44323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rgbClr val="F8CCCC"/>
                </a:solidFill>
                <a:ea typeface="ＭＳ Ｐゴシック" charset="0"/>
                <a:cs typeface="Gill Sans" charset="0"/>
              </a:rPr>
              <a:t>Time of abstraction</a:t>
            </a:r>
          </a:p>
        </p:txBody>
      </p:sp>
      <p:sp>
        <p:nvSpPr>
          <p:cNvPr id="44040" name="Line 8"/>
          <p:cNvSpPr>
            <a:spLocks noChangeShapeType="1"/>
          </p:cNvSpPr>
          <p:nvPr/>
        </p:nvSpPr>
        <p:spPr bwMode="auto">
          <a:xfrm>
            <a:off x="10693400" y="1879600"/>
            <a:ext cx="0" cy="12700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41" name="Rectangle 9"/>
          <p:cNvSpPr>
            <a:spLocks/>
          </p:cNvSpPr>
          <p:nvPr/>
        </p:nvSpPr>
        <p:spPr bwMode="auto">
          <a:xfrm>
            <a:off x="9963150" y="1301750"/>
            <a:ext cx="808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00">
                <a:solidFill>
                  <a:srgbClr val="EDE6BB"/>
                </a:solidFill>
                <a:ea typeface="ＭＳ Ｐゴシック" charset="0"/>
                <a:cs typeface="Gill Sans" charset="0"/>
              </a:rPr>
              <a:t>-4.5k</a:t>
            </a:r>
          </a:p>
        </p:txBody>
      </p:sp>
      <p:sp>
        <p:nvSpPr>
          <p:cNvPr id="44042" name="Line 10"/>
          <p:cNvSpPr>
            <a:spLocks noChangeShapeType="1"/>
          </p:cNvSpPr>
          <p:nvPr/>
        </p:nvSpPr>
        <p:spPr bwMode="auto">
          <a:xfrm>
            <a:off x="5651500" y="1854200"/>
            <a:ext cx="0" cy="12668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43" name="Rectangle 11"/>
          <p:cNvSpPr>
            <a:spLocks/>
          </p:cNvSpPr>
          <p:nvPr/>
        </p:nvSpPr>
        <p:spPr bwMode="auto">
          <a:xfrm>
            <a:off x="5165725" y="1066800"/>
            <a:ext cx="100488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-20k</a:t>
            </a:r>
          </a:p>
        </p:txBody>
      </p:sp>
      <p:sp>
        <p:nvSpPr>
          <p:cNvPr id="44044" name="Line 12"/>
          <p:cNvSpPr>
            <a:spLocks noChangeShapeType="1"/>
          </p:cNvSpPr>
          <p:nvPr/>
        </p:nvSpPr>
        <p:spPr bwMode="auto">
          <a:xfrm>
            <a:off x="11341100" y="1879600"/>
            <a:ext cx="0" cy="1117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45" name="Rectangle 13"/>
          <p:cNvSpPr>
            <a:spLocks/>
          </p:cNvSpPr>
          <p:nvPr/>
        </p:nvSpPr>
        <p:spPr bwMode="auto">
          <a:xfrm>
            <a:off x="6467475" y="1066800"/>
            <a:ext cx="10033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-16k</a:t>
            </a:r>
          </a:p>
        </p:txBody>
      </p:sp>
      <p:sp>
        <p:nvSpPr>
          <p:cNvPr id="44046" name="Line 14"/>
          <p:cNvSpPr>
            <a:spLocks noChangeShapeType="1"/>
          </p:cNvSpPr>
          <p:nvPr/>
        </p:nvSpPr>
        <p:spPr bwMode="auto">
          <a:xfrm>
            <a:off x="6959600" y="1854200"/>
            <a:ext cx="0" cy="12065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47" name="Rectangle 15"/>
          <p:cNvSpPr>
            <a:spLocks/>
          </p:cNvSpPr>
          <p:nvPr/>
        </p:nvSpPr>
        <p:spPr bwMode="auto">
          <a:xfrm>
            <a:off x="10852150" y="1365250"/>
            <a:ext cx="654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-2.5k</a:t>
            </a:r>
          </a:p>
        </p:txBody>
      </p:sp>
      <p:sp>
        <p:nvSpPr>
          <p:cNvPr id="44048" name="Line 16"/>
          <p:cNvSpPr>
            <a:spLocks noChangeShapeType="1"/>
          </p:cNvSpPr>
          <p:nvPr/>
        </p:nvSpPr>
        <p:spPr bwMode="auto">
          <a:xfrm>
            <a:off x="11836400" y="1879600"/>
            <a:ext cx="0" cy="11684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49" name="Rectangle 17"/>
          <p:cNvSpPr>
            <a:spLocks/>
          </p:cNvSpPr>
          <p:nvPr/>
        </p:nvSpPr>
        <p:spPr bwMode="auto">
          <a:xfrm>
            <a:off x="11553825" y="1349375"/>
            <a:ext cx="4540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-1k</a:t>
            </a:r>
          </a:p>
        </p:txBody>
      </p:sp>
      <p:sp>
        <p:nvSpPr>
          <p:cNvPr id="44050" name="Line 18"/>
          <p:cNvSpPr>
            <a:spLocks noChangeShapeType="1"/>
          </p:cNvSpPr>
          <p:nvPr/>
        </p:nvSpPr>
        <p:spPr bwMode="auto">
          <a:xfrm>
            <a:off x="12001500" y="1879600"/>
            <a:ext cx="0" cy="11049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51" name="Line 19"/>
          <p:cNvSpPr>
            <a:spLocks noChangeShapeType="1"/>
          </p:cNvSpPr>
          <p:nvPr/>
        </p:nvSpPr>
        <p:spPr bwMode="auto">
          <a:xfrm>
            <a:off x="12141200" y="1879600"/>
            <a:ext cx="0" cy="11049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52" name="Rectangle 20"/>
          <p:cNvSpPr>
            <a:spLocks/>
          </p:cNvSpPr>
          <p:nvPr/>
        </p:nvSpPr>
        <p:spPr bwMode="auto">
          <a:xfrm>
            <a:off x="63500" y="2070100"/>
            <a:ext cx="10668000" cy="2781300"/>
          </a:xfrm>
          <a:prstGeom prst="rect">
            <a:avLst/>
          </a:prstGeom>
          <a:solidFill>
            <a:srgbClr val="F7989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4053" name="Rectangle 21"/>
          <p:cNvSpPr>
            <a:spLocks/>
          </p:cNvSpPr>
          <p:nvPr/>
        </p:nvSpPr>
        <p:spPr bwMode="auto">
          <a:xfrm>
            <a:off x="12039600" y="2070100"/>
            <a:ext cx="127000" cy="2781300"/>
          </a:xfrm>
          <a:prstGeom prst="rect">
            <a:avLst/>
          </a:prstGeom>
          <a:solidFill>
            <a:srgbClr val="F79899"/>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4054" name="Rectangle 22"/>
          <p:cNvSpPr>
            <a:spLocks/>
          </p:cNvSpPr>
          <p:nvPr/>
        </p:nvSpPr>
        <p:spPr bwMode="auto">
          <a:xfrm>
            <a:off x="63500" y="2070100"/>
            <a:ext cx="2387600" cy="2781300"/>
          </a:xfrm>
          <a:prstGeom prst="rect">
            <a:avLst/>
          </a:prstGeom>
          <a:gradFill rotWithShape="0">
            <a:gsLst>
              <a:gs pos="0">
                <a:srgbClr val="000000"/>
              </a:gs>
              <a:gs pos="100000">
                <a:srgbClr val="F79899"/>
              </a:gs>
            </a:gsLst>
            <a:lin ang="21540000" scaled="1"/>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4055" name="Rectangle 23"/>
          <p:cNvSpPr>
            <a:spLocks/>
          </p:cNvSpPr>
          <p:nvPr/>
        </p:nvSpPr>
        <p:spPr bwMode="auto">
          <a:xfrm>
            <a:off x="10693400" y="2070100"/>
            <a:ext cx="1397000" cy="27813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4056" name="Line 24"/>
          <p:cNvSpPr>
            <a:spLocks noChangeShapeType="1"/>
          </p:cNvSpPr>
          <p:nvPr/>
        </p:nvSpPr>
        <p:spPr bwMode="auto">
          <a:xfrm>
            <a:off x="12153900" y="914400"/>
            <a:ext cx="0" cy="1143000"/>
          </a:xfrm>
          <a:prstGeom prst="line">
            <a:avLst/>
          </a:prstGeom>
          <a:noFill/>
          <a:ln w="381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4057" name="Rectangle 25"/>
          <p:cNvSpPr>
            <a:spLocks/>
          </p:cNvSpPr>
          <p:nvPr/>
        </p:nvSpPr>
        <p:spPr bwMode="auto">
          <a:xfrm>
            <a:off x="165100" y="1066800"/>
            <a:ext cx="353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35,000 years ago</a:t>
            </a:r>
          </a:p>
        </p:txBody>
      </p:sp>
      <p:sp>
        <p:nvSpPr>
          <p:cNvPr id="44058" name="Line 26"/>
          <p:cNvSpPr>
            <a:spLocks noChangeShapeType="1"/>
          </p:cNvSpPr>
          <p:nvPr/>
        </p:nvSpPr>
        <p:spPr bwMode="auto">
          <a:xfrm>
            <a:off x="1320800" y="2019300"/>
            <a:ext cx="11595100" cy="0"/>
          </a:xfrm>
          <a:prstGeom prst="line">
            <a:avLst/>
          </a:prstGeom>
          <a:noFill/>
          <a:ln w="381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aphicFrame>
        <p:nvGraphicFramePr>
          <p:cNvPr id="44059" name="Object 27"/>
          <p:cNvGraphicFramePr>
            <a:graphicFrameLocks noChangeAspect="1"/>
          </p:cNvGraphicFramePr>
          <p:nvPr/>
        </p:nvGraphicFramePr>
        <p:xfrm>
          <a:off x="9105900" y="5865813"/>
          <a:ext cx="3187700" cy="3187700"/>
        </p:xfrm>
        <a:graphic>
          <a:graphicData uri="http://schemas.openxmlformats.org/presentationml/2006/ole">
            <mc:AlternateContent xmlns:mc="http://schemas.openxmlformats.org/markup-compatibility/2006">
              <mc:Choice xmlns:v="urn:schemas-microsoft-com:vml" Requires="v">
                <p:oleObj spid="_x0000_s44065" name="Chart" r:id="rId6" imgW="4479380" imgH="4479380" progId="MSGraph.Chart.8">
                  <p:embed/>
                </p:oleObj>
              </mc:Choice>
              <mc:Fallback>
                <p:oleObj name="Chart" r:id="rId6" imgW="4479380" imgH="4479380" progId="MSGraph.Chart.8">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5865813"/>
                        <a:ext cx="3187700" cy="3187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4060" name="Rectangle 28"/>
          <p:cNvSpPr>
            <a:spLocks/>
          </p:cNvSpPr>
          <p:nvPr/>
        </p:nvSpPr>
        <p:spPr bwMode="auto">
          <a:xfrm>
            <a:off x="11504613" y="349250"/>
            <a:ext cx="1270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a:solidFill>
                  <a:srgbClr val="F8CCCC"/>
                </a:solidFill>
                <a:ea typeface="ＭＳ Ｐゴシック" charset="0"/>
                <a:cs typeface="Gill Sans" charset="0"/>
              </a:rPr>
              <a:t>Today</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39600" y="8788400"/>
            <a:ext cx="812800" cy="812800"/>
          </a:xfrm>
          <a:prstGeom prst="rect">
            <a:avLst/>
          </a:prstGeom>
        </p:spPr>
      </p:pic>
    </p:spTree>
  </p:cSld>
  <p:clrMapOvr>
    <a:masterClrMapping/>
  </p:clrMapOvr>
  <p:transition xmlns:p14="http://schemas.microsoft.com/office/powerpoint/2010/main" advTm="1257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622300"/>
            <a:ext cx="8424863" cy="850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480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129" name="Rectangle 1"/>
          <p:cNvSpPr>
            <a:spLocks/>
          </p:cNvSpPr>
          <p:nvPr/>
        </p:nvSpPr>
        <p:spPr bwMode="auto">
          <a:xfrm>
            <a:off x="160338" y="1892300"/>
            <a:ext cx="12674600"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latin typeface="Lucida Grande" charset="0"/>
                <a:ea typeface="ＭＳ Ｐゴシック" charset="0"/>
                <a:cs typeface="Lucida Grande" charset="0"/>
                <a:sym typeface="Lucida Grande" charset="0"/>
              </a:rPr>
              <a:t>Venus of </a:t>
            </a:r>
            <a:r>
              <a:rPr lang="en-US" sz="2800" dirty="0" err="1">
                <a:latin typeface="Lucida Grande" charset="0"/>
                <a:ea typeface="ＭＳ Ｐゴシック" charset="0"/>
                <a:cs typeface="Lucida Grande" charset="0"/>
                <a:sym typeface="Lucida Grande" charset="0"/>
              </a:rPr>
              <a:t>Hohle</a:t>
            </a:r>
            <a:r>
              <a:rPr lang="en-US" sz="2800" dirty="0">
                <a:latin typeface="Lucida Grande" charset="0"/>
                <a:ea typeface="ＭＳ Ｐゴシック" charset="0"/>
                <a:cs typeface="Lucida Grande" charset="0"/>
                <a:sym typeface="Lucida Grande" charset="0"/>
              </a:rPr>
              <a:t> </a:t>
            </a:r>
            <a:r>
              <a:rPr lang="en-US" sz="2800" dirty="0" err="1">
                <a:latin typeface="Lucida Grande" charset="0"/>
                <a:ea typeface="ＭＳ Ｐゴシック" charset="0"/>
                <a:cs typeface="Lucida Grande" charset="0"/>
                <a:sym typeface="Lucida Grande" charset="0"/>
              </a:rPr>
              <a:t>Fels</a:t>
            </a:r>
            <a:r>
              <a:rPr lang="en-US" sz="2800" dirty="0">
                <a:latin typeface="Lucida Grande" charset="0"/>
                <a:ea typeface="ＭＳ Ｐゴシック" charset="0"/>
                <a:cs typeface="Lucida Grande" charset="0"/>
                <a:sym typeface="Lucida Grande" charset="0"/>
              </a:rPr>
              <a:t>, 35-40 thousand years old, </a:t>
            </a:r>
            <a:r>
              <a:rPr lang="en-US" sz="2800" dirty="0" err="1">
                <a:latin typeface="Lucida Grande" charset="0"/>
                <a:ea typeface="ＭＳ Ｐゴシック" charset="0"/>
                <a:cs typeface="Lucida Grande" charset="0"/>
                <a:sym typeface="Lucida Grande" charset="0"/>
              </a:rPr>
              <a:t>Mamoth</a:t>
            </a:r>
            <a:r>
              <a:rPr lang="en-US" sz="2800" dirty="0">
                <a:latin typeface="Lucida Grande" charset="0"/>
                <a:ea typeface="ＭＳ Ｐゴシック" charset="0"/>
                <a:cs typeface="Lucida Grande" charset="0"/>
                <a:sym typeface="Lucida Grande" charset="0"/>
              </a:rPr>
              <a:t> Ivory, Germany</a:t>
            </a:r>
          </a:p>
          <a:p>
            <a:pPr algn="l">
              <a:lnSpc>
                <a:spcPct val="140000"/>
              </a:lnSpc>
            </a:pPr>
            <a:r>
              <a:rPr lang="en-US" sz="2800" dirty="0">
                <a:latin typeface="Lucida Grande" charset="0"/>
                <a:ea typeface="ＭＳ Ｐゴシック" charset="0"/>
                <a:cs typeface="Lucida Grande" charset="0"/>
                <a:sym typeface="Lucida Grande" charset="0"/>
              </a:rPr>
              <a:t>Venus of </a:t>
            </a:r>
            <a:r>
              <a:rPr lang="en-US" sz="2800" dirty="0" err="1">
                <a:latin typeface="Lucida Grande" charset="0"/>
                <a:ea typeface="ＭＳ Ｐゴシック" charset="0"/>
                <a:cs typeface="Lucida Grande" charset="0"/>
                <a:sym typeface="Lucida Grande" charset="0"/>
              </a:rPr>
              <a:t>Willendorf</a:t>
            </a:r>
            <a:r>
              <a:rPr lang="en-US" sz="2800" dirty="0">
                <a:latin typeface="Lucida Grande" charset="0"/>
                <a:ea typeface="ＭＳ Ｐゴシック" charset="0"/>
                <a:cs typeface="Lucida Grande" charset="0"/>
                <a:sym typeface="Lucida Grande" charset="0"/>
              </a:rPr>
              <a:t>, 24-26 thousand years old, limestone</a:t>
            </a:r>
          </a:p>
          <a:p>
            <a:pPr algn="l">
              <a:lnSpc>
                <a:spcPct val="140000"/>
              </a:lnSpc>
            </a:pPr>
            <a:r>
              <a:rPr lang="en-US" sz="2800" dirty="0">
                <a:latin typeface="Lucida Grande" charset="0"/>
                <a:ea typeface="ＭＳ Ｐゴシック" charset="0"/>
                <a:cs typeface="Lucida Grande" charset="0"/>
                <a:sym typeface="Lucida Grande" charset="0"/>
              </a:rPr>
              <a:t>Lascaux Caves, 16 thousand years old, France</a:t>
            </a:r>
          </a:p>
          <a:p>
            <a:pPr algn="l">
              <a:lnSpc>
                <a:spcPct val="140000"/>
              </a:lnSpc>
            </a:pPr>
            <a:r>
              <a:rPr lang="en-US" sz="2800" dirty="0">
                <a:latin typeface="Lucida Grande" charset="0"/>
                <a:ea typeface="ＭＳ Ｐゴシック" charset="0"/>
                <a:cs typeface="Lucida Grande" charset="0"/>
                <a:sym typeface="Lucida Grande" charset="0"/>
              </a:rPr>
              <a:t>King </a:t>
            </a:r>
            <a:r>
              <a:rPr lang="en-US" sz="2800" dirty="0" err="1">
                <a:latin typeface="Lucida Grande" charset="0"/>
                <a:ea typeface="ＭＳ Ｐゴシック" charset="0"/>
                <a:cs typeface="Lucida Grande" charset="0"/>
                <a:sym typeface="Lucida Grande" charset="0"/>
              </a:rPr>
              <a:t>Mycerinus</a:t>
            </a:r>
            <a:r>
              <a:rPr lang="en-US" sz="2800" dirty="0">
                <a:latin typeface="Lucida Grande" charset="0"/>
                <a:ea typeface="ＭＳ Ｐゴシック" charset="0"/>
                <a:cs typeface="Lucida Grande" charset="0"/>
                <a:sym typeface="Lucida Grande" charset="0"/>
              </a:rPr>
              <a:t> and Wife, 4,500 years old, Egypt</a:t>
            </a:r>
          </a:p>
          <a:p>
            <a:pPr algn="l">
              <a:lnSpc>
                <a:spcPct val="140000"/>
              </a:lnSpc>
            </a:pPr>
            <a:r>
              <a:rPr lang="en-US" sz="2800" dirty="0" err="1">
                <a:latin typeface="Lucida Grande" charset="0"/>
                <a:ea typeface="ＭＳ Ｐゴシック" charset="0"/>
                <a:cs typeface="Lucida Grande" charset="0"/>
                <a:sym typeface="Lucida Grande" charset="0"/>
              </a:rPr>
              <a:t>Discobolus</a:t>
            </a:r>
            <a:r>
              <a:rPr lang="en-US" sz="2800" dirty="0">
                <a:latin typeface="Lucida Grande" charset="0"/>
                <a:ea typeface="ＭＳ Ｐゴシック" charset="0"/>
                <a:cs typeface="Lucida Grande" charset="0"/>
                <a:sym typeface="Lucida Grande" charset="0"/>
              </a:rPr>
              <a:t>, 2,500 years old, Greece</a:t>
            </a:r>
          </a:p>
          <a:p>
            <a:pPr algn="l">
              <a:lnSpc>
                <a:spcPct val="140000"/>
              </a:lnSpc>
            </a:pPr>
            <a:r>
              <a:rPr lang="en-US" sz="2800" dirty="0">
                <a:latin typeface="Lucida Grande" charset="0"/>
                <a:ea typeface="ＭＳ Ｐゴシック" charset="0"/>
                <a:cs typeface="Lucida Grande" charset="0"/>
                <a:sym typeface="Lucida Grande" charset="0"/>
              </a:rPr>
              <a:t>Leonardo Da Vinci, Madonna and Child with a Pomegranate, 1469, Italy</a:t>
            </a:r>
          </a:p>
          <a:p>
            <a:pPr algn="l">
              <a:lnSpc>
                <a:spcPct val="140000"/>
              </a:lnSpc>
            </a:pPr>
            <a:r>
              <a:rPr lang="en-US" sz="2800" dirty="0">
                <a:latin typeface="Lucida Grande" charset="0"/>
                <a:ea typeface="ＭＳ Ｐゴシック" charset="0"/>
                <a:cs typeface="Lucida Grande" charset="0"/>
                <a:sym typeface="Lucida Grande" charset="0"/>
              </a:rPr>
              <a:t>Michelangelo, David, 1501-1504, Italy</a:t>
            </a:r>
          </a:p>
          <a:p>
            <a:pPr algn="l">
              <a:lnSpc>
                <a:spcPct val="140000"/>
              </a:lnSpc>
            </a:pPr>
            <a:r>
              <a:rPr lang="en-US" sz="2800" dirty="0">
                <a:latin typeface="Lucida Grande" charset="0"/>
                <a:ea typeface="ＭＳ Ｐゴシック" charset="0"/>
                <a:cs typeface="Lucida Grande" charset="0"/>
                <a:sym typeface="Lucida Grande" charset="0"/>
              </a:rPr>
              <a:t>Picasso, </a:t>
            </a:r>
            <a:r>
              <a:rPr lang="en-US" sz="2800" dirty="0" err="1">
                <a:latin typeface="Lucida Grande" charset="0"/>
                <a:ea typeface="ＭＳ Ｐゴシック" charset="0"/>
                <a:cs typeface="Lucida Grande" charset="0"/>
                <a:sym typeface="Lucida Grande" charset="0"/>
              </a:rPr>
              <a:t>Vollard</a:t>
            </a:r>
            <a:r>
              <a:rPr lang="en-US" sz="2800" dirty="0">
                <a:latin typeface="Lucida Grande" charset="0"/>
                <a:ea typeface="ＭＳ Ｐゴシック" charset="0"/>
                <a:cs typeface="Lucida Grande" charset="0"/>
                <a:sym typeface="Lucida Grande" charset="0"/>
              </a:rPr>
              <a:t>, 1910, France</a:t>
            </a:r>
          </a:p>
          <a:p>
            <a:pPr algn="l">
              <a:lnSpc>
                <a:spcPct val="140000"/>
              </a:lnSpc>
            </a:pPr>
            <a:r>
              <a:rPr lang="en-US" sz="2800" dirty="0">
                <a:latin typeface="Lucida Grande" charset="0"/>
                <a:ea typeface="ＭＳ Ｐゴシック" charset="0"/>
                <a:cs typeface="Lucida Grande" charset="0"/>
                <a:sym typeface="Lucida Grande" charset="0"/>
              </a:rPr>
              <a:t>Picasso, Guernica, 1937, Spain</a:t>
            </a:r>
          </a:p>
          <a:p>
            <a:pPr algn="l">
              <a:lnSpc>
                <a:spcPct val="140000"/>
              </a:lnSpc>
            </a:pPr>
            <a:r>
              <a:rPr lang="en-US" sz="2800" dirty="0">
                <a:latin typeface="Lucida Grande" charset="0"/>
                <a:ea typeface="ＭＳ Ｐゴシック" charset="0"/>
                <a:cs typeface="Lucida Grande" charset="0"/>
                <a:sym typeface="Lucida Grande" charset="0"/>
              </a:rPr>
              <a:t>Piet Mondrian, Broadway Boogie </a:t>
            </a:r>
            <a:r>
              <a:rPr lang="en-US" sz="2800" dirty="0" err="1">
                <a:latin typeface="Lucida Grande" charset="0"/>
                <a:ea typeface="ＭＳ Ｐゴシック" charset="0"/>
                <a:cs typeface="Lucida Grande" charset="0"/>
                <a:sym typeface="Lucida Grande" charset="0"/>
              </a:rPr>
              <a:t>Woogie</a:t>
            </a:r>
            <a:r>
              <a:rPr lang="en-US" sz="2800" dirty="0">
                <a:latin typeface="Lucida Grande" charset="0"/>
                <a:ea typeface="ＭＳ Ｐゴシック" charset="0"/>
                <a:cs typeface="Lucida Grande" charset="0"/>
                <a:sym typeface="Lucida Grande" charset="0"/>
              </a:rPr>
              <a:t>, 1940</a:t>
            </a:r>
          </a:p>
          <a:p>
            <a:pPr algn="l">
              <a:lnSpc>
                <a:spcPct val="140000"/>
              </a:lnSpc>
            </a:pPr>
            <a:r>
              <a:rPr lang="en-US" sz="2800" dirty="0">
                <a:latin typeface="Lucida Grande" charset="0"/>
                <a:ea typeface="ＭＳ Ｐゴシック" charset="0"/>
                <a:cs typeface="Lucida Grande" charset="0"/>
                <a:sym typeface="Lucida Grande" charset="0"/>
              </a:rPr>
              <a:t>Jackson Pollock, Lavender Mist, 1950, New York</a:t>
            </a:r>
          </a:p>
          <a:p>
            <a:pPr algn="l">
              <a:lnSpc>
                <a:spcPct val="140000"/>
              </a:lnSpc>
            </a:pPr>
            <a:r>
              <a:rPr lang="en-US" sz="2800" dirty="0">
                <a:latin typeface="Lucida Grande" charset="0"/>
                <a:ea typeface="ＭＳ Ｐゴシック" charset="0"/>
                <a:cs typeface="Lucida Grande" charset="0"/>
                <a:sym typeface="Lucida Grande" charset="0"/>
              </a:rPr>
              <a:t>Louise Nevelson, Untitled, 1950, painted wood, New York</a:t>
            </a:r>
          </a:p>
        </p:txBody>
      </p:sp>
      <p:sp>
        <p:nvSpPr>
          <p:cNvPr id="48130"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5612"/>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577" name="Rectangle 1"/>
          <p:cNvSpPr>
            <a:spLocks/>
          </p:cNvSpPr>
          <p:nvPr/>
        </p:nvSpPr>
        <p:spPr bwMode="auto">
          <a:xfrm>
            <a:off x="3557588" y="2740025"/>
            <a:ext cx="58801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a:solidFill>
                  <a:srgbClr val="9A9A9A"/>
                </a:solidFill>
                <a:ea typeface="ＭＳ Ｐゴシック" charset="0"/>
                <a:cs typeface="Gill Sans" charset="0"/>
              </a:rPr>
              <a:t>How much</a:t>
            </a:r>
          </a:p>
          <a:p>
            <a:r>
              <a:rPr lang="en-US" sz="9600">
                <a:solidFill>
                  <a:srgbClr val="DCD5CA"/>
                </a:solidFill>
                <a:ea typeface="ＭＳ Ｐゴシック" charset="0"/>
                <a:cs typeface="Gill Sans" charset="0"/>
              </a:rPr>
              <a:t>Abstraction</a:t>
            </a:r>
          </a:p>
          <a:p>
            <a:r>
              <a:rPr lang="en-US" sz="9600">
                <a:solidFill>
                  <a:srgbClr val="9A9A9A"/>
                </a:solidFill>
                <a:ea typeface="ＭＳ Ｐゴシック" charset="0"/>
                <a:cs typeface="Gill Sans" charset="0"/>
              </a:rPr>
              <a: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315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24075"/>
            <a:ext cx="3987800" cy="54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6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0325" y="2132013"/>
            <a:ext cx="7527925"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039600" y="8788400"/>
            <a:ext cx="812800" cy="812800"/>
          </a:xfrm>
          <a:prstGeom prst="rect">
            <a:avLst/>
          </a:prstGeom>
        </p:spPr>
      </p:pic>
    </p:spTree>
  </p:cSld>
  <p:clrMapOvr>
    <a:masterClrMapping/>
  </p:clrMapOvr>
  <p:transition xmlns:p14="http://schemas.microsoft.com/office/powerpoint/2010/main" advTm="1236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 y="469900"/>
            <a:ext cx="6369050" cy="848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444500"/>
            <a:ext cx="5656263" cy="852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039600" y="8788400"/>
            <a:ext cx="812800" cy="812800"/>
          </a:xfrm>
          <a:prstGeom prst="rect">
            <a:avLst/>
          </a:prstGeom>
        </p:spPr>
      </p:pic>
    </p:spTree>
  </p:cSld>
  <p:clrMapOvr>
    <a:masterClrMapping/>
  </p:clrMapOvr>
  <p:transition xmlns:p14="http://schemas.microsoft.com/office/powerpoint/2010/main" advTm="1028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745" name="Line 1"/>
          <p:cNvSpPr>
            <a:spLocks noChangeShapeType="1"/>
          </p:cNvSpPr>
          <p:nvPr/>
        </p:nvSpPr>
        <p:spPr bwMode="auto">
          <a:xfrm>
            <a:off x="698500" y="2019300"/>
            <a:ext cx="11595100" cy="0"/>
          </a:xfrm>
          <a:prstGeom prst="line">
            <a:avLst/>
          </a:prstGeom>
          <a:noFill/>
          <a:ln w="38100" cap="flat">
            <a:solidFill>
              <a:srgbClr val="AFBDE7"/>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652713"/>
            <a:ext cx="2362200"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0200" y="2389188"/>
            <a:ext cx="38100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238" y="6064250"/>
            <a:ext cx="2341562"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74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5375" y="5534025"/>
            <a:ext cx="22606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50" name="Rectangle 6"/>
          <p:cNvSpPr>
            <a:spLocks/>
          </p:cNvSpPr>
          <p:nvPr/>
        </p:nvSpPr>
        <p:spPr bwMode="auto">
          <a:xfrm>
            <a:off x="8102600" y="571500"/>
            <a:ext cx="34877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ABSTRACTION</a:t>
            </a:r>
          </a:p>
        </p:txBody>
      </p:sp>
      <p:sp>
        <p:nvSpPr>
          <p:cNvPr id="31751" name="Rectangle 7"/>
          <p:cNvSpPr>
            <a:spLocks/>
          </p:cNvSpPr>
          <p:nvPr/>
        </p:nvSpPr>
        <p:spPr bwMode="auto">
          <a:xfrm>
            <a:off x="1179513" y="571500"/>
            <a:ext cx="1993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REALISM</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039600" y="8788400"/>
            <a:ext cx="812800" cy="812800"/>
          </a:xfrm>
          <a:prstGeom prst="rect">
            <a:avLst/>
          </a:prstGeom>
        </p:spPr>
      </p:pic>
    </p:spTree>
  </p:cSld>
  <p:clrMapOvr>
    <a:masterClrMapping/>
  </p:clrMapOvr>
  <p:transition xmlns:p14="http://schemas.microsoft.com/office/powerpoint/2010/main" advTm="1156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793" name="Line 1"/>
          <p:cNvSpPr>
            <a:spLocks noChangeShapeType="1"/>
          </p:cNvSpPr>
          <p:nvPr/>
        </p:nvSpPr>
        <p:spPr bwMode="auto">
          <a:xfrm>
            <a:off x="698500" y="2019300"/>
            <a:ext cx="11595100" cy="0"/>
          </a:xfrm>
          <a:prstGeom prst="line">
            <a:avLst/>
          </a:prstGeom>
          <a:noFill/>
          <a:ln w="38100" cap="flat">
            <a:solidFill>
              <a:srgbClr val="AFBDE7"/>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37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2263775"/>
            <a:ext cx="12398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7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550" y="2389188"/>
            <a:ext cx="20034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7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 y="4162425"/>
            <a:ext cx="14398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79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1988" y="4119563"/>
            <a:ext cx="1662112"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798" name="Line 6"/>
          <p:cNvSpPr>
            <a:spLocks noChangeShapeType="1"/>
          </p:cNvSpPr>
          <p:nvPr/>
        </p:nvSpPr>
        <p:spPr bwMode="auto">
          <a:xfrm>
            <a:off x="1409700" y="15240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799" name="Line 7"/>
          <p:cNvSpPr>
            <a:spLocks noChangeShapeType="1"/>
          </p:cNvSpPr>
          <p:nvPr/>
        </p:nvSpPr>
        <p:spPr bwMode="auto">
          <a:xfrm>
            <a:off x="11493500" y="16764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00" name="Line 8"/>
          <p:cNvSpPr>
            <a:spLocks noChangeShapeType="1"/>
          </p:cNvSpPr>
          <p:nvPr/>
        </p:nvSpPr>
        <p:spPr bwMode="auto">
          <a:xfrm>
            <a:off x="9182100" y="1524000"/>
            <a:ext cx="0" cy="939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380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8300" y="2654300"/>
            <a:ext cx="44561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802" name="Rectangle 10"/>
          <p:cNvSpPr>
            <a:spLocks/>
          </p:cNvSpPr>
          <p:nvPr/>
        </p:nvSpPr>
        <p:spPr bwMode="auto">
          <a:xfrm>
            <a:off x="8102600" y="571500"/>
            <a:ext cx="34877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ABSTRACTION</a:t>
            </a:r>
          </a:p>
        </p:txBody>
      </p:sp>
      <p:sp>
        <p:nvSpPr>
          <p:cNvPr id="33803" name="Rectangle 11"/>
          <p:cNvSpPr>
            <a:spLocks/>
          </p:cNvSpPr>
          <p:nvPr/>
        </p:nvSpPr>
        <p:spPr bwMode="auto">
          <a:xfrm>
            <a:off x="1179513" y="571500"/>
            <a:ext cx="1993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REALISM</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039600" y="8788400"/>
            <a:ext cx="812800" cy="812800"/>
          </a:xfrm>
          <a:prstGeom prst="rect">
            <a:avLst/>
          </a:prstGeom>
        </p:spPr>
      </p:pic>
    </p:spTree>
  </p:cSld>
  <p:clrMapOvr>
    <a:masterClrMapping/>
  </p:clrMapOvr>
  <p:transition xmlns:p14="http://schemas.microsoft.com/office/powerpoint/2010/main" advTm="696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841" name="Line 1"/>
          <p:cNvSpPr>
            <a:spLocks noChangeShapeType="1"/>
          </p:cNvSpPr>
          <p:nvPr/>
        </p:nvSpPr>
        <p:spPr bwMode="auto">
          <a:xfrm>
            <a:off x="698500" y="2019300"/>
            <a:ext cx="11595100" cy="0"/>
          </a:xfrm>
          <a:prstGeom prst="line">
            <a:avLst/>
          </a:prstGeom>
          <a:noFill/>
          <a:ln w="38100" cap="flat">
            <a:solidFill>
              <a:srgbClr val="AFBDE7"/>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58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2263775"/>
            <a:ext cx="12398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58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550" y="2389188"/>
            <a:ext cx="20034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584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 y="4162425"/>
            <a:ext cx="14398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58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1988" y="4119563"/>
            <a:ext cx="1662112"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5846" name="Line 6"/>
          <p:cNvSpPr>
            <a:spLocks noChangeShapeType="1"/>
          </p:cNvSpPr>
          <p:nvPr/>
        </p:nvSpPr>
        <p:spPr bwMode="auto">
          <a:xfrm>
            <a:off x="1409700" y="15240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47" name="Line 7"/>
          <p:cNvSpPr>
            <a:spLocks noChangeShapeType="1"/>
          </p:cNvSpPr>
          <p:nvPr/>
        </p:nvSpPr>
        <p:spPr bwMode="auto">
          <a:xfrm>
            <a:off x="11493500" y="16764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48" name="Rectangle 8"/>
          <p:cNvSpPr>
            <a:spLocks/>
          </p:cNvSpPr>
          <p:nvPr/>
        </p:nvSpPr>
        <p:spPr bwMode="auto">
          <a:xfrm>
            <a:off x="8102600" y="571500"/>
            <a:ext cx="34877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ABSTRACTION</a:t>
            </a:r>
          </a:p>
        </p:txBody>
      </p:sp>
      <p:sp>
        <p:nvSpPr>
          <p:cNvPr id="35849" name="Rectangle 9"/>
          <p:cNvSpPr>
            <a:spLocks/>
          </p:cNvSpPr>
          <p:nvPr/>
        </p:nvSpPr>
        <p:spPr bwMode="auto">
          <a:xfrm>
            <a:off x="1179513" y="571500"/>
            <a:ext cx="1993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REALISM</a:t>
            </a:r>
          </a:p>
        </p:txBody>
      </p:sp>
      <p:pic>
        <p:nvPicPr>
          <p:cNvPr id="3585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500" y="2965450"/>
            <a:ext cx="377190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5851" name="Line 11"/>
          <p:cNvSpPr>
            <a:spLocks noChangeShapeType="1"/>
          </p:cNvSpPr>
          <p:nvPr/>
        </p:nvSpPr>
        <p:spPr bwMode="auto">
          <a:xfrm flipH="1">
            <a:off x="4840288" y="2201863"/>
            <a:ext cx="1417637" cy="1201737"/>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5852"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5900" y="2984500"/>
            <a:ext cx="35560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5853" name="Line 13"/>
          <p:cNvSpPr>
            <a:spLocks noChangeShapeType="1"/>
          </p:cNvSpPr>
          <p:nvPr/>
        </p:nvSpPr>
        <p:spPr bwMode="auto">
          <a:xfrm>
            <a:off x="6646863" y="2192338"/>
            <a:ext cx="1082675" cy="1182687"/>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54" name="Line 14"/>
          <p:cNvSpPr>
            <a:spLocks noChangeShapeType="1"/>
          </p:cNvSpPr>
          <p:nvPr/>
        </p:nvSpPr>
        <p:spPr bwMode="auto">
          <a:xfrm>
            <a:off x="6248400" y="15240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55" name="Line 15"/>
          <p:cNvSpPr>
            <a:spLocks noChangeShapeType="1"/>
          </p:cNvSpPr>
          <p:nvPr/>
        </p:nvSpPr>
        <p:spPr bwMode="auto">
          <a:xfrm>
            <a:off x="6642100" y="15240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039600" y="8788400"/>
            <a:ext cx="812800" cy="812800"/>
          </a:xfrm>
          <a:prstGeom prst="rect">
            <a:avLst/>
          </a:prstGeom>
        </p:spPr>
      </p:pic>
    </p:spTree>
  </p:cSld>
  <p:clrMapOvr>
    <a:masterClrMapping/>
  </p:clrMapOvr>
  <p:transition xmlns:p14="http://schemas.microsoft.com/office/powerpoint/2010/main" advTm="716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889" name="Line 1"/>
          <p:cNvSpPr>
            <a:spLocks noChangeShapeType="1"/>
          </p:cNvSpPr>
          <p:nvPr/>
        </p:nvSpPr>
        <p:spPr bwMode="auto">
          <a:xfrm>
            <a:off x="698500" y="2019300"/>
            <a:ext cx="11595100" cy="0"/>
          </a:xfrm>
          <a:prstGeom prst="line">
            <a:avLst/>
          </a:prstGeom>
          <a:noFill/>
          <a:ln w="38100" cap="flat">
            <a:solidFill>
              <a:srgbClr val="AFBDE7"/>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7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2263775"/>
            <a:ext cx="12398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550" y="2389188"/>
            <a:ext cx="20034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9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 y="4162425"/>
            <a:ext cx="14398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9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1988" y="4119563"/>
            <a:ext cx="1662112"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94" name="Line 6"/>
          <p:cNvSpPr>
            <a:spLocks noChangeShapeType="1"/>
          </p:cNvSpPr>
          <p:nvPr/>
        </p:nvSpPr>
        <p:spPr bwMode="auto">
          <a:xfrm>
            <a:off x="1409700" y="15240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5" name="Line 7"/>
          <p:cNvSpPr>
            <a:spLocks noChangeShapeType="1"/>
          </p:cNvSpPr>
          <p:nvPr/>
        </p:nvSpPr>
        <p:spPr bwMode="auto">
          <a:xfrm>
            <a:off x="11493500" y="16764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6" name="Rectangle 8"/>
          <p:cNvSpPr>
            <a:spLocks/>
          </p:cNvSpPr>
          <p:nvPr/>
        </p:nvSpPr>
        <p:spPr bwMode="auto">
          <a:xfrm>
            <a:off x="8102600" y="571500"/>
            <a:ext cx="34877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ABSTRACTION</a:t>
            </a:r>
          </a:p>
        </p:txBody>
      </p:sp>
      <p:sp>
        <p:nvSpPr>
          <p:cNvPr id="37897" name="Rectangle 9"/>
          <p:cNvSpPr>
            <a:spLocks/>
          </p:cNvSpPr>
          <p:nvPr/>
        </p:nvSpPr>
        <p:spPr bwMode="auto">
          <a:xfrm>
            <a:off x="1179513" y="571500"/>
            <a:ext cx="1993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REALISM</a:t>
            </a:r>
          </a:p>
        </p:txBody>
      </p:sp>
      <p:sp>
        <p:nvSpPr>
          <p:cNvPr id="37898" name="Line 10"/>
          <p:cNvSpPr>
            <a:spLocks noChangeShapeType="1"/>
          </p:cNvSpPr>
          <p:nvPr/>
        </p:nvSpPr>
        <p:spPr bwMode="auto">
          <a:xfrm flipH="1">
            <a:off x="6985000" y="1690688"/>
            <a:ext cx="0" cy="4584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789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2638" y="2298700"/>
            <a:ext cx="823118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90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8175" y="6121400"/>
            <a:ext cx="507682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039600" y="8788400"/>
            <a:ext cx="812800" cy="812800"/>
          </a:xfrm>
          <a:prstGeom prst="rect">
            <a:avLst/>
          </a:prstGeom>
        </p:spPr>
      </p:pic>
    </p:spTree>
  </p:cSld>
  <p:clrMapOvr>
    <a:masterClrMapping/>
  </p:clrMapOvr>
  <p:transition xmlns:p14="http://schemas.microsoft.com/office/powerpoint/2010/main" advTm="2426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2525713"/>
            <a:ext cx="1666875"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6959600"/>
            <a:ext cx="1854200"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5950" y="6959600"/>
            <a:ext cx="1927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6888" y="2828925"/>
            <a:ext cx="191928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41" name="Line 5"/>
          <p:cNvSpPr>
            <a:spLocks noChangeShapeType="1"/>
          </p:cNvSpPr>
          <p:nvPr/>
        </p:nvSpPr>
        <p:spPr bwMode="auto">
          <a:xfrm>
            <a:off x="79375" y="2019300"/>
            <a:ext cx="1139825" cy="0"/>
          </a:xfrm>
          <a:prstGeom prst="line">
            <a:avLst/>
          </a:prstGeom>
          <a:noFill/>
          <a:ln w="381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42" name="Line 6"/>
          <p:cNvSpPr>
            <a:spLocks noChangeShapeType="1"/>
          </p:cNvSpPr>
          <p:nvPr/>
        </p:nvSpPr>
        <p:spPr bwMode="auto">
          <a:xfrm>
            <a:off x="1917700" y="18415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43" name="Line 7"/>
          <p:cNvSpPr>
            <a:spLocks noChangeShapeType="1"/>
          </p:cNvSpPr>
          <p:nvPr/>
        </p:nvSpPr>
        <p:spPr bwMode="auto">
          <a:xfrm>
            <a:off x="12153900" y="914400"/>
            <a:ext cx="0" cy="1143000"/>
          </a:xfrm>
          <a:prstGeom prst="line">
            <a:avLst/>
          </a:prstGeom>
          <a:noFill/>
          <a:ln w="381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44" name="Rectangle 8"/>
          <p:cNvSpPr>
            <a:spLocks/>
          </p:cNvSpPr>
          <p:nvPr/>
        </p:nvSpPr>
        <p:spPr bwMode="auto">
          <a:xfrm>
            <a:off x="165100" y="1066800"/>
            <a:ext cx="353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000">
                <a:solidFill>
                  <a:srgbClr val="EDE6BB"/>
                </a:solidFill>
                <a:ea typeface="ＭＳ Ｐゴシック" charset="0"/>
                <a:cs typeface="Gill Sans" charset="0"/>
              </a:rPr>
              <a:t>35,000 years ago</a:t>
            </a:r>
          </a:p>
        </p:txBody>
      </p:sp>
      <p:sp>
        <p:nvSpPr>
          <p:cNvPr id="39945" name="Line 9"/>
          <p:cNvSpPr>
            <a:spLocks noChangeShapeType="1"/>
          </p:cNvSpPr>
          <p:nvPr/>
        </p:nvSpPr>
        <p:spPr bwMode="auto">
          <a:xfrm>
            <a:off x="10693400" y="1879600"/>
            <a:ext cx="12700" cy="482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46" name="Rectangle 10"/>
          <p:cNvSpPr>
            <a:spLocks/>
          </p:cNvSpPr>
          <p:nvPr/>
        </p:nvSpPr>
        <p:spPr bwMode="auto">
          <a:xfrm>
            <a:off x="9963150" y="1301750"/>
            <a:ext cx="808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00">
                <a:solidFill>
                  <a:srgbClr val="EDE6BB"/>
                </a:solidFill>
                <a:ea typeface="ＭＳ Ｐゴシック" charset="0"/>
                <a:cs typeface="Gill Sans" charset="0"/>
              </a:rPr>
              <a:t>-4.5k</a:t>
            </a:r>
          </a:p>
        </p:txBody>
      </p:sp>
      <p:sp>
        <p:nvSpPr>
          <p:cNvPr id="39947" name="Line 11"/>
          <p:cNvSpPr>
            <a:spLocks noChangeShapeType="1"/>
          </p:cNvSpPr>
          <p:nvPr/>
        </p:nvSpPr>
        <p:spPr bwMode="auto">
          <a:xfrm>
            <a:off x="56515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48" name="Rectangle 12"/>
          <p:cNvSpPr>
            <a:spLocks/>
          </p:cNvSpPr>
          <p:nvPr/>
        </p:nvSpPr>
        <p:spPr bwMode="auto">
          <a:xfrm>
            <a:off x="5189538" y="1076325"/>
            <a:ext cx="9588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800">
                <a:solidFill>
                  <a:srgbClr val="EDE6BB"/>
                </a:solidFill>
                <a:ea typeface="ＭＳ Ｐゴシック" charset="0"/>
                <a:cs typeface="Gill Sans" charset="0"/>
              </a:rPr>
              <a:t>-20k</a:t>
            </a:r>
          </a:p>
        </p:txBody>
      </p:sp>
      <p:sp>
        <p:nvSpPr>
          <p:cNvPr id="39949" name="Line 13"/>
          <p:cNvSpPr>
            <a:spLocks noChangeShapeType="1"/>
          </p:cNvSpPr>
          <p:nvPr/>
        </p:nvSpPr>
        <p:spPr bwMode="auto">
          <a:xfrm flipH="1">
            <a:off x="8826500" y="2362200"/>
            <a:ext cx="1879600" cy="2133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50" name="Line 14"/>
          <p:cNvSpPr>
            <a:spLocks noChangeShapeType="1"/>
          </p:cNvSpPr>
          <p:nvPr/>
        </p:nvSpPr>
        <p:spPr bwMode="auto">
          <a:xfrm>
            <a:off x="11341100" y="1879600"/>
            <a:ext cx="12700" cy="520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51" name="Rectangle 15"/>
          <p:cNvSpPr>
            <a:spLocks/>
          </p:cNvSpPr>
          <p:nvPr/>
        </p:nvSpPr>
        <p:spPr bwMode="auto">
          <a:xfrm>
            <a:off x="6535738" y="1130300"/>
            <a:ext cx="8667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solidFill>
                  <a:srgbClr val="EDE6BB"/>
                </a:solidFill>
                <a:ea typeface="ＭＳ Ｐゴシック" charset="0"/>
                <a:cs typeface="Gill Sans" charset="0"/>
              </a:rPr>
              <a:t>-16k</a:t>
            </a:r>
          </a:p>
        </p:txBody>
      </p:sp>
      <p:pic>
        <p:nvPicPr>
          <p:cNvPr id="3995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7725" y="2600325"/>
            <a:ext cx="2579688"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53"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100" y="6654800"/>
            <a:ext cx="1687513"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54" name="Line 18"/>
          <p:cNvSpPr>
            <a:spLocks noChangeShapeType="1"/>
          </p:cNvSpPr>
          <p:nvPr/>
        </p:nvSpPr>
        <p:spPr bwMode="auto">
          <a:xfrm flipH="1">
            <a:off x="9055100" y="2387600"/>
            <a:ext cx="2311400" cy="26035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9955"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900" y="5448300"/>
            <a:ext cx="20177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56" name="Line 20"/>
          <p:cNvSpPr>
            <a:spLocks noChangeShapeType="1"/>
          </p:cNvSpPr>
          <p:nvPr/>
        </p:nvSpPr>
        <p:spPr bwMode="auto">
          <a:xfrm>
            <a:off x="6959600" y="1854200"/>
            <a:ext cx="0" cy="6826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57" name="Rectangle 21"/>
          <p:cNvSpPr>
            <a:spLocks/>
          </p:cNvSpPr>
          <p:nvPr/>
        </p:nvSpPr>
        <p:spPr bwMode="auto">
          <a:xfrm>
            <a:off x="10852150" y="1365250"/>
            <a:ext cx="654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-2.5k</a:t>
            </a:r>
          </a:p>
        </p:txBody>
      </p:sp>
      <p:sp>
        <p:nvSpPr>
          <p:cNvPr id="39958" name="Rectangle 22"/>
          <p:cNvSpPr>
            <a:spLocks/>
          </p:cNvSpPr>
          <p:nvPr/>
        </p:nvSpPr>
        <p:spPr bwMode="auto">
          <a:xfrm>
            <a:off x="11571288" y="1358900"/>
            <a:ext cx="41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000">
                <a:solidFill>
                  <a:srgbClr val="EDE6BB"/>
                </a:solidFill>
                <a:ea typeface="ＭＳ Ｐゴシック" charset="0"/>
                <a:cs typeface="Gill Sans" charset="0"/>
              </a:rPr>
              <a:t>-1k</a:t>
            </a:r>
          </a:p>
        </p:txBody>
      </p:sp>
      <p:sp>
        <p:nvSpPr>
          <p:cNvPr id="39959" name="Line 23"/>
          <p:cNvSpPr>
            <a:spLocks noChangeShapeType="1"/>
          </p:cNvSpPr>
          <p:nvPr/>
        </p:nvSpPr>
        <p:spPr bwMode="auto">
          <a:xfrm>
            <a:off x="12001500" y="18796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0" name="Line 24"/>
          <p:cNvSpPr>
            <a:spLocks noChangeShapeType="1"/>
          </p:cNvSpPr>
          <p:nvPr/>
        </p:nvSpPr>
        <p:spPr bwMode="auto">
          <a:xfrm>
            <a:off x="12128500" y="1879600"/>
            <a:ext cx="12700" cy="25400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1" name="Rectangle 25"/>
          <p:cNvSpPr>
            <a:spLocks/>
          </p:cNvSpPr>
          <p:nvPr/>
        </p:nvSpPr>
        <p:spPr bwMode="auto">
          <a:xfrm>
            <a:off x="8132763" y="6411913"/>
            <a:ext cx="598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-500</a:t>
            </a:r>
          </a:p>
        </p:txBody>
      </p:sp>
      <p:sp>
        <p:nvSpPr>
          <p:cNvPr id="39962" name="Rectangle 26"/>
          <p:cNvSpPr>
            <a:spLocks/>
          </p:cNvSpPr>
          <p:nvPr/>
        </p:nvSpPr>
        <p:spPr bwMode="auto">
          <a:xfrm>
            <a:off x="11547475" y="5981700"/>
            <a:ext cx="596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-100</a:t>
            </a:r>
          </a:p>
        </p:txBody>
      </p:sp>
      <p:sp>
        <p:nvSpPr>
          <p:cNvPr id="39963" name="Line 27"/>
          <p:cNvSpPr>
            <a:spLocks noChangeShapeType="1"/>
          </p:cNvSpPr>
          <p:nvPr/>
        </p:nvSpPr>
        <p:spPr bwMode="auto">
          <a:xfrm flipH="1">
            <a:off x="2501900" y="4495800"/>
            <a:ext cx="6324600" cy="1663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4" name="Line 28"/>
          <p:cNvSpPr>
            <a:spLocks noChangeShapeType="1"/>
          </p:cNvSpPr>
          <p:nvPr/>
        </p:nvSpPr>
        <p:spPr bwMode="auto">
          <a:xfrm flipH="1">
            <a:off x="4827588" y="4978400"/>
            <a:ext cx="4252912" cy="20161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5" name="Line 29"/>
          <p:cNvSpPr>
            <a:spLocks noChangeShapeType="1"/>
          </p:cNvSpPr>
          <p:nvPr/>
        </p:nvSpPr>
        <p:spPr bwMode="auto">
          <a:xfrm flipH="1">
            <a:off x="9093200" y="2425700"/>
            <a:ext cx="2921000" cy="43434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6" name="Line 30"/>
          <p:cNvSpPr>
            <a:spLocks noChangeShapeType="1"/>
          </p:cNvSpPr>
          <p:nvPr/>
        </p:nvSpPr>
        <p:spPr bwMode="auto">
          <a:xfrm>
            <a:off x="1320800" y="2019300"/>
            <a:ext cx="11595100" cy="0"/>
          </a:xfrm>
          <a:prstGeom prst="line">
            <a:avLst/>
          </a:prstGeom>
          <a:noFill/>
          <a:ln w="381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9967" name="Picture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9913" y="6437313"/>
            <a:ext cx="16256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68" name="Line 32"/>
          <p:cNvSpPr>
            <a:spLocks noChangeShapeType="1"/>
          </p:cNvSpPr>
          <p:nvPr/>
        </p:nvSpPr>
        <p:spPr bwMode="auto">
          <a:xfrm flipH="1">
            <a:off x="11188700" y="2451100"/>
            <a:ext cx="927100" cy="3911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69" name="Line 33"/>
          <p:cNvSpPr>
            <a:spLocks noChangeShapeType="1"/>
          </p:cNvSpPr>
          <p:nvPr/>
        </p:nvSpPr>
        <p:spPr bwMode="auto">
          <a:xfrm>
            <a:off x="12090400" y="1905000"/>
            <a:ext cx="12700" cy="5588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9970" name="Picture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1350" y="4470400"/>
            <a:ext cx="19653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71" name="Rectangle 35"/>
          <p:cNvSpPr>
            <a:spLocks/>
          </p:cNvSpPr>
          <p:nvPr/>
        </p:nvSpPr>
        <p:spPr bwMode="auto">
          <a:xfrm>
            <a:off x="12250738" y="4048125"/>
            <a:ext cx="4587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-60</a:t>
            </a:r>
          </a:p>
        </p:txBody>
      </p:sp>
      <p:sp>
        <p:nvSpPr>
          <p:cNvPr id="39972" name="Rectangle 36"/>
          <p:cNvSpPr>
            <a:spLocks/>
          </p:cNvSpPr>
          <p:nvPr/>
        </p:nvSpPr>
        <p:spPr bwMode="auto">
          <a:xfrm>
            <a:off x="92075" y="222250"/>
            <a:ext cx="5740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rgbClr val="F8CCCC"/>
                </a:solidFill>
                <a:ea typeface="ＭＳ Ｐゴシック" charset="0"/>
                <a:cs typeface="Gill Sans" charset="0"/>
              </a:rPr>
              <a:t>ART HISTORY (SO FAR)</a:t>
            </a:r>
          </a:p>
        </p:txBody>
      </p:sp>
      <p:sp>
        <p:nvSpPr>
          <p:cNvPr id="39973" name="Line 37"/>
          <p:cNvSpPr>
            <a:spLocks noChangeShapeType="1"/>
          </p:cNvSpPr>
          <p:nvPr/>
        </p:nvSpPr>
        <p:spPr bwMode="auto">
          <a:xfrm flipH="1">
            <a:off x="7131050" y="4546600"/>
            <a:ext cx="3457575" cy="2281238"/>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74" name="Line 38"/>
          <p:cNvSpPr>
            <a:spLocks noChangeShapeType="1"/>
          </p:cNvSpPr>
          <p:nvPr/>
        </p:nvSpPr>
        <p:spPr bwMode="auto">
          <a:xfrm flipH="1">
            <a:off x="4556125" y="2527300"/>
            <a:ext cx="1103313" cy="84137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75" name="Rectangle 39"/>
          <p:cNvSpPr>
            <a:spLocks/>
          </p:cNvSpPr>
          <p:nvPr/>
        </p:nvSpPr>
        <p:spPr bwMode="auto">
          <a:xfrm>
            <a:off x="11504613" y="349250"/>
            <a:ext cx="1270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a:solidFill>
                  <a:srgbClr val="F8CCCC"/>
                </a:solidFill>
                <a:ea typeface="ＭＳ Ｐゴシック" charset="0"/>
                <a:cs typeface="Gill Sans" charset="0"/>
              </a:rPr>
              <a:t>Today</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2039600" y="8788400"/>
            <a:ext cx="812800" cy="812800"/>
          </a:xfrm>
          <a:prstGeom prst="rect">
            <a:avLst/>
          </a:prstGeom>
        </p:spPr>
      </p:pic>
    </p:spTree>
  </p:cSld>
  <p:clrMapOvr>
    <a:masterClrMapping/>
  </p:clrMapOvr>
  <p:transition xmlns:p14="http://schemas.microsoft.com/office/powerpoint/2010/main" advTm="2586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ank">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 Left">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 2 Colum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Bullets - Right">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Photo - Horizontal">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Photo - Vertical">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Bullets">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Photo - Vertical Reflectio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Reflection">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copy 2">
  <a:themeElements>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2">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Title &amp; Bullets">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Photo - Horizontal Reflectio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Reflection">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amp; Subtitle copy 3">
  <a:themeElements>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3">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copy 4">
  <a:themeElements>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4">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F79899"/>
      </a:accent1>
      <a:accent2>
        <a:srgbClr val="333399"/>
      </a:accent2>
      <a:accent3>
        <a:srgbClr val="AAAAAA"/>
      </a:accent3>
      <a:accent4>
        <a:srgbClr val="DADADA"/>
      </a:accent4>
      <a:accent5>
        <a:srgbClr val="FACACA"/>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mp; Subtitle copy">
  <a:themeElements>
    <a:clrScheme name="">
      <a:dk1>
        <a:srgbClr val="000000"/>
      </a:dk1>
      <a:lt1>
        <a:srgbClr val="FFFFFF"/>
      </a:lt1>
      <a:dk2>
        <a:srgbClr val="000000"/>
      </a:dk2>
      <a:lt2>
        <a:srgbClr val="808080"/>
      </a:lt2>
      <a:accent1>
        <a:srgbClr val="91AA58"/>
      </a:accent1>
      <a:accent2>
        <a:srgbClr val="333399"/>
      </a:accent2>
      <a:accent3>
        <a:srgbClr val="FFFFFF"/>
      </a:accent3>
      <a:accent4>
        <a:srgbClr val="000000"/>
      </a:accent4>
      <a:accent5>
        <a:srgbClr val="C7D2B4"/>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Top">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TotalTime>
  <Pages>0</Pages>
  <Words>738</Words>
  <Characters>0</Characters>
  <Application>Microsoft Macintosh PowerPoint</Application>
  <PresentationFormat>Custom</PresentationFormat>
  <Lines>0</Lines>
  <Paragraphs>80</Paragraphs>
  <Slides>13</Slides>
  <Notes>12</Notes>
  <HiddenSlides>0</HiddenSlides>
  <MMClips>11</MMClips>
  <ScaleCrop>false</ScaleCrop>
  <HeadingPairs>
    <vt:vector size="6" baseType="variant">
      <vt:variant>
        <vt:lpstr>Theme</vt:lpstr>
      </vt:variant>
      <vt:variant>
        <vt:i4>22</vt:i4>
      </vt:variant>
      <vt:variant>
        <vt:lpstr>Embedded OLE Servers</vt:lpstr>
      </vt:variant>
      <vt:variant>
        <vt:i4>1</vt:i4>
      </vt:variant>
      <vt:variant>
        <vt:lpstr>Slide Titles</vt:lpstr>
      </vt:variant>
      <vt:variant>
        <vt:i4>13</vt:i4>
      </vt:variant>
    </vt:vector>
  </HeadingPairs>
  <TitlesOfParts>
    <vt:vector size="36" baseType="lpstr">
      <vt:lpstr>Title &amp; Subtitle</vt:lpstr>
      <vt:lpstr>Title &amp; Subtitle copy 2</vt:lpstr>
      <vt:lpstr>Title &amp; Subtitle copy 3</vt:lpstr>
      <vt:lpstr>Title &amp; Subtitle copy 4</vt:lpstr>
      <vt:lpstr>Title &amp; Subtitle</vt:lpstr>
      <vt:lpstr>Title &amp; Subtitle</vt:lpstr>
      <vt:lpstr>Title &amp; Subtitle copy</vt:lpstr>
      <vt:lpstr>Title &amp; Subtitle copy 1</vt:lpstr>
      <vt:lpstr>Title - Top</vt:lpstr>
      <vt:lpstr>Blank</vt:lpstr>
      <vt:lpstr>Title &amp; Bullets - Left</vt:lpstr>
      <vt:lpstr>Title &amp; Bullets - 2 Column</vt:lpstr>
      <vt:lpstr>Title &amp; Bullets - Right</vt:lpstr>
      <vt:lpstr>Title, Bullets &amp; Photo</vt:lpstr>
      <vt:lpstr>Photo - Horizontal</vt:lpstr>
      <vt:lpstr>Photo - Vertical</vt:lpstr>
      <vt:lpstr>Bullets</vt:lpstr>
      <vt:lpstr>Title &amp; Subtitle copy</vt:lpstr>
      <vt:lpstr>Photo - Vertical Reflection</vt:lpstr>
      <vt:lpstr>Title &amp; Bullets</vt:lpstr>
      <vt:lpstr>Title - Center</vt:lpstr>
      <vt:lpstr>Photo - Horizontal Reflection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2</cp:revision>
  <dcterms:modified xsi:type="dcterms:W3CDTF">2012-06-20T18:45:34Z</dcterms:modified>
</cp:coreProperties>
</file>